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8" r:id="rId3"/>
    <p:sldId id="277" r:id="rId4"/>
    <p:sldId id="279" r:id="rId5"/>
    <p:sldId id="272" r:id="rId6"/>
    <p:sldId id="274" r:id="rId7"/>
    <p:sldId id="275" r:id="rId8"/>
    <p:sldId id="273" r:id="rId9"/>
    <p:sldId id="271" r:id="rId10"/>
    <p:sldId id="276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6600FF"/>
    <a:srgbClr val="FF0000"/>
    <a:srgbClr val="FF9933"/>
    <a:srgbClr val="33CC33"/>
    <a:srgbClr val="FF0066"/>
    <a:srgbClr val="6699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0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7"/>
      <c:hPercent val="65"/>
      <c:rotY val="315"/>
      <c:depthPercent val="100"/>
      <c:rAngAx val="1"/>
    </c:view3D>
    <c:floor>
      <c:thickness val="0"/>
      <c:spPr>
        <a:gradFill rotWithShape="0">
          <a:gsLst>
            <a:gs pos="0">
              <a:srgbClr xmlns:mc="http://schemas.openxmlformats.org/markup-compatibility/2006" xmlns:a14="http://schemas.microsoft.com/office/drawing/2010/main" val="010101" mc:Ignorable="a14" a14:legacySpreadsheetColorIndex="42">
                <a:gamma/>
                <a:shade val="46275"/>
                <a:invGamma/>
              </a:srgbClr>
            </a:gs>
            <a:gs pos="100000">
              <a:srgbClr xmlns:mc="http://schemas.openxmlformats.org/markup-compatibility/2006" xmlns:a14="http://schemas.microsoft.com/office/drawing/2010/main" val="CCFFCC" mc:Ignorable="a14" a14:legacySpreadsheetColorIndex="42"/>
            </a:gs>
          </a:gsLst>
          <a:lin ang="5400000" scaled="1"/>
        </a:gra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177159590043924E-2"/>
          <c:y val="4.4247787610619468E-2"/>
          <c:w val="0.88433382137628114"/>
          <c:h val="0.85176991150442483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出荷台数</c:v>
                </c:pt>
              </c:strCache>
            </c:strRef>
          </c:tx>
          <c:spPr>
            <a:solidFill>
              <a:srgbClr val="008080"/>
            </a:solidFill>
            <a:ln w="28002">
              <a:noFill/>
            </a:ln>
          </c:spPr>
          <c:invertIfNegative val="0"/>
          <c:cat>
            <c:strRef>
              <c:f>Sheet1!$B$1:$Q$1</c:f>
              <c:strCache>
                <c:ptCount val="16"/>
                <c:pt idx="0">
                  <c:v>9月</c:v>
                </c:pt>
                <c:pt idx="1">
                  <c:v>10月</c:v>
                </c:pt>
                <c:pt idx="2">
                  <c:v>11月</c:v>
                </c:pt>
                <c:pt idx="3">
                  <c:v>12月</c:v>
                </c:pt>
                <c:pt idx="4">
                  <c:v>1月</c:v>
                </c:pt>
                <c:pt idx="5">
                  <c:v>2月</c:v>
                </c:pt>
                <c:pt idx="6">
                  <c:v>3月</c:v>
                </c:pt>
                <c:pt idx="7">
                  <c:v>4月</c:v>
                </c:pt>
                <c:pt idx="8">
                  <c:v>5月</c:v>
                </c:pt>
                <c:pt idx="9">
                  <c:v>6月</c:v>
                </c:pt>
                <c:pt idx="10">
                  <c:v>7月</c:v>
                </c:pt>
                <c:pt idx="11">
                  <c:v>8月</c:v>
                </c:pt>
                <c:pt idx="12">
                  <c:v>9月</c:v>
                </c:pt>
                <c:pt idx="13">
                  <c:v>10月</c:v>
                </c:pt>
                <c:pt idx="14">
                  <c:v>11月</c:v>
                </c:pt>
                <c:pt idx="15">
                  <c:v>12月</c:v>
                </c:pt>
              </c:strCache>
            </c:strRef>
          </c:cat>
          <c:val>
            <c:numRef>
              <c:f>Sheet1!$B$2:$Q$2</c:f>
              <c:numCache>
                <c:formatCode>General</c:formatCode>
                <c:ptCount val="16"/>
                <c:pt idx="0">
                  <c:v>800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2000</c:v>
                </c:pt>
                <c:pt idx="5">
                  <c:v>2100</c:v>
                </c:pt>
                <c:pt idx="6">
                  <c:v>2190</c:v>
                </c:pt>
                <c:pt idx="7">
                  <c:v>3340</c:v>
                </c:pt>
                <c:pt idx="8">
                  <c:v>3500</c:v>
                </c:pt>
                <c:pt idx="9">
                  <c:v>3700</c:v>
                </c:pt>
                <c:pt idx="10">
                  <c:v>4000</c:v>
                </c:pt>
                <c:pt idx="11">
                  <c:v>4350</c:v>
                </c:pt>
                <c:pt idx="12">
                  <c:v>4750</c:v>
                </c:pt>
                <c:pt idx="13">
                  <c:v>5200</c:v>
                </c:pt>
                <c:pt idx="14">
                  <c:v>5700</c:v>
                </c:pt>
                <c:pt idx="15">
                  <c:v>6300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C3F3-47C6-AA84-6119A3B483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76277168"/>
        <c:axId val="1"/>
        <c:axId val="0"/>
      </c:bar3DChart>
      <c:catAx>
        <c:axId val="176277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28002">
            <a:solidFill>
              <a:srgbClr val="003300"/>
            </a:solidFill>
            <a:prstDash val="solid"/>
          </a:ln>
        </c:spPr>
        <c:txPr>
          <a:bodyPr rot="0" vert="horz"/>
          <a:lstStyle/>
          <a:p>
            <a:pPr>
              <a:defRPr sz="882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r"/>
        <c:majorGridlines>
          <c:spPr>
            <a:ln w="14001">
              <a:solidFill>
                <a:srgbClr val="969696"/>
              </a:solidFill>
              <a:prstDash val="sysDash"/>
            </a:ln>
          </c:spPr>
        </c:majorGridlines>
        <c:numFmt formatCode="General" sourceLinked="1"/>
        <c:majorTickMark val="none"/>
        <c:minorTickMark val="none"/>
        <c:tickLblPos val="nextTo"/>
        <c:spPr>
          <a:ln w="28002">
            <a:solidFill>
              <a:srgbClr val="003300"/>
            </a:solidFill>
            <a:prstDash val="solid"/>
          </a:ln>
        </c:spPr>
        <c:txPr>
          <a:bodyPr rot="0" vert="horz"/>
          <a:lstStyle/>
          <a:p>
            <a:pPr>
              <a:defRPr sz="154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76277168"/>
        <c:crosses val="max"/>
        <c:crossBetween val="between"/>
      </c:valAx>
      <c:spPr>
        <a:noFill/>
        <a:ln w="280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84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6"/>
      <c:hPercent val="65"/>
      <c:rotY val="44"/>
      <c:depthPercent val="100"/>
      <c:rAngAx val="1"/>
    </c:view3D>
    <c:floor>
      <c:thickness val="0"/>
      <c:spPr>
        <a:solidFill>
          <a:srgbClr val="C0C0C0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4172767203513911E-2"/>
          <c:y val="4.2035398230088498E-2"/>
          <c:w val="0.93997071742313321"/>
          <c:h val="0.851769911504424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売上高</c:v>
                </c:pt>
              </c:strCache>
            </c:strRef>
          </c:tx>
          <c:spPr>
            <a:solidFill>
              <a:srgbClr val="FF6600"/>
            </a:solidFill>
            <a:ln w="30751">
              <a:noFill/>
            </a:ln>
          </c:spPr>
          <c:invertIfNegative val="0"/>
          <c:cat>
            <c:strRef>
              <c:f>Sheet1!$B$1:$U$1</c:f>
              <c:strCache>
                <c:ptCount val="20"/>
                <c:pt idx="0">
                  <c:v>00</c:v>
                </c:pt>
                <c:pt idx="1">
                  <c:v>01</c:v>
                </c:pt>
                <c:pt idx="2">
                  <c:v>02</c:v>
                </c:pt>
                <c:pt idx="3">
                  <c:v>03</c:v>
                </c:pt>
                <c:pt idx="4">
                  <c:v>04</c:v>
                </c:pt>
                <c:pt idx="5">
                  <c:v>05</c:v>
                </c:pt>
                <c:pt idx="6">
                  <c:v>06</c:v>
                </c:pt>
                <c:pt idx="7">
                  <c:v>07</c:v>
                </c:pt>
                <c:pt idx="8">
                  <c:v>08</c:v>
                </c:pt>
                <c:pt idx="9">
                  <c:v>09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strCache>
            </c:strRef>
          </c:cat>
          <c:val>
            <c:numRef>
              <c:f>Sheet1!$B$2:$U$2</c:f>
              <c:numCache>
                <c:formatCode>General</c:formatCode>
                <c:ptCount val="20"/>
                <c:pt idx="0">
                  <c:v>0.5</c:v>
                </c:pt>
                <c:pt idx="1">
                  <c:v>0.6</c:v>
                </c:pt>
                <c:pt idx="2">
                  <c:v>1.5</c:v>
                </c:pt>
                <c:pt idx="3">
                  <c:v>1.9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3.3</c:v>
                </c:pt>
                <c:pt idx="8">
                  <c:v>3.5</c:v>
                </c:pt>
                <c:pt idx="9">
                  <c:v>3</c:v>
                </c:pt>
                <c:pt idx="10">
                  <c:v>5</c:v>
                </c:pt>
                <c:pt idx="11">
                  <c:v>7</c:v>
                </c:pt>
                <c:pt idx="12">
                  <c:v>11</c:v>
                </c:pt>
                <c:pt idx="13">
                  <c:v>12</c:v>
                </c:pt>
                <c:pt idx="14">
                  <c:v>13</c:v>
                </c:pt>
                <c:pt idx="15">
                  <c:v>14</c:v>
                </c:pt>
                <c:pt idx="16">
                  <c:v>15</c:v>
                </c:pt>
                <c:pt idx="17">
                  <c:v>19</c:v>
                </c:pt>
                <c:pt idx="18">
                  <c:v>17</c:v>
                </c:pt>
                <c:pt idx="19">
                  <c:v>25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8D9F-44D7-995A-53B21DA693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110568"/>
        <c:axId val="1"/>
        <c:axId val="0"/>
      </c:bar3DChart>
      <c:catAx>
        <c:axId val="199110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90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537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110568"/>
        <c:crosses val="autoZero"/>
        <c:crossBetween val="between"/>
      </c:valAx>
      <c:spPr>
        <a:noFill/>
        <a:ln w="3075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7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7"/>
      <c:hPercent val="65"/>
      <c:rotY val="315"/>
      <c:depthPercent val="100"/>
      <c:rAngAx val="1"/>
    </c:view3D>
    <c:floor>
      <c:thickness val="0"/>
      <c:spPr>
        <a:solidFill>
          <a:srgbClr val="99CCFF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177159590043924E-2"/>
          <c:y val="3.5398230088495575E-2"/>
          <c:w val="0.88433382137628114"/>
          <c:h val="0.84955752212389379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累積会員数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3366FF" mc:Ignorable="a14" a14:legacySpreadsheetColorIndex="48"/>
                </a:gs>
                <a:gs pos="100000">
                  <a:srgbClr xmlns:mc="http://schemas.openxmlformats.org/markup-compatibility/2006" xmlns:a14="http://schemas.microsoft.com/office/drawing/2010/main" val="000001" mc:Ignorable="a14" a14:legacySpreadsheetColorIndex="4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002">
              <a:noFill/>
            </a:ln>
          </c:spPr>
          <c:invertIfNegative val="0"/>
          <c:cat>
            <c:strRef>
              <c:f>Sheet1!$B$1:$M$1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2000</c:v>
                </c:pt>
                <c:pt idx="1">
                  <c:v>2100</c:v>
                </c:pt>
                <c:pt idx="2">
                  <c:v>2190</c:v>
                </c:pt>
                <c:pt idx="3">
                  <c:v>3340</c:v>
                </c:pt>
                <c:pt idx="4">
                  <c:v>3500</c:v>
                </c:pt>
                <c:pt idx="5">
                  <c:v>3700</c:v>
                </c:pt>
                <c:pt idx="6">
                  <c:v>4000</c:v>
                </c:pt>
                <c:pt idx="7">
                  <c:v>4350</c:v>
                </c:pt>
                <c:pt idx="8">
                  <c:v>4750</c:v>
                </c:pt>
                <c:pt idx="9">
                  <c:v>5200</c:v>
                </c:pt>
                <c:pt idx="10">
                  <c:v>5700</c:v>
                </c:pt>
                <c:pt idx="11">
                  <c:v>6300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58-4F7A-9BF7-5A734E2DD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76275528"/>
        <c:axId val="1"/>
        <c:axId val="0"/>
      </c:bar3DChart>
      <c:catAx>
        <c:axId val="176275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28002">
            <a:solidFill>
              <a:srgbClr val="0066CC"/>
            </a:solidFill>
            <a:prstDash val="solid"/>
          </a:ln>
        </c:spPr>
        <c:txPr>
          <a:bodyPr rot="0" vert="horz"/>
          <a:lstStyle/>
          <a:p>
            <a:pPr>
              <a:defRPr sz="1102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r"/>
        <c:majorGridlines>
          <c:spPr>
            <a:ln w="14001">
              <a:solidFill>
                <a:srgbClr val="969696"/>
              </a:solidFill>
              <a:prstDash val="sysDash"/>
            </a:ln>
          </c:spPr>
        </c:majorGridlines>
        <c:numFmt formatCode="General" sourceLinked="1"/>
        <c:majorTickMark val="none"/>
        <c:minorTickMark val="none"/>
        <c:tickLblPos val="nextTo"/>
        <c:spPr>
          <a:ln w="28002">
            <a:solidFill>
              <a:srgbClr val="0066CC"/>
            </a:solidFill>
            <a:prstDash val="solid"/>
          </a:ln>
        </c:spPr>
        <c:txPr>
          <a:bodyPr rot="0" vert="horz"/>
          <a:lstStyle/>
          <a:p>
            <a:pPr>
              <a:defRPr sz="154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76275528"/>
        <c:crosses val="max"/>
        <c:crossBetween val="between"/>
      </c:valAx>
      <c:spPr>
        <a:noFill/>
        <a:ln w="280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84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7"/>
      <c:hPercent val="65"/>
      <c:rotY val="315"/>
      <c:depthPercent val="100"/>
      <c:rAngAx val="1"/>
    </c:view3D>
    <c:floor>
      <c:thickness val="0"/>
      <c:spPr>
        <a:solidFill>
          <a:srgbClr val="99CCFF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177159590043924E-2"/>
          <c:y val="4.6460176991150445E-2"/>
          <c:w val="0.88433382137628114"/>
          <c:h val="0.83849557522123896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男性会員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3366FF" mc:Ignorable="a14" a14:legacySpreadsheetColorIndex="48"/>
                </a:gs>
                <a:gs pos="100000">
                  <a:srgbClr xmlns:mc="http://schemas.openxmlformats.org/markup-compatibility/2006" xmlns:a14="http://schemas.microsoft.com/office/drawing/2010/main" val="000001" mc:Ignorable="a14" a14:legacySpreadsheetColorIndex="4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002">
              <a:noFill/>
            </a:ln>
          </c:spPr>
          <c:invertIfNegative val="0"/>
          <c:cat>
            <c:strRef>
              <c:f>Sheet1!$B$1:$M$1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2000</c:v>
                </c:pt>
                <c:pt idx="1">
                  <c:v>2100</c:v>
                </c:pt>
                <c:pt idx="2">
                  <c:v>2190</c:v>
                </c:pt>
                <c:pt idx="3">
                  <c:v>3340</c:v>
                </c:pt>
                <c:pt idx="4">
                  <c:v>3500</c:v>
                </c:pt>
                <c:pt idx="5">
                  <c:v>3700</c:v>
                </c:pt>
                <c:pt idx="6">
                  <c:v>4000</c:v>
                </c:pt>
                <c:pt idx="7">
                  <c:v>4350</c:v>
                </c:pt>
                <c:pt idx="8">
                  <c:v>4750</c:v>
                </c:pt>
                <c:pt idx="9">
                  <c:v>5200</c:v>
                </c:pt>
                <c:pt idx="10">
                  <c:v>5700</c:v>
                </c:pt>
                <c:pt idx="11">
                  <c:v>6300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38-497F-BB16-13D493CD76AA}"/>
            </c:ext>
          </c:extLst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女性会員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010001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002">
              <a:noFill/>
            </a:ln>
          </c:spPr>
          <c:invertIfNegative val="0"/>
          <c:cat>
            <c:strRef>
              <c:f>Sheet1!$B$1:$M$1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1500</c:v>
                </c:pt>
                <c:pt idx="1">
                  <c:v>1650</c:v>
                </c:pt>
                <c:pt idx="2">
                  <c:v>1800</c:v>
                </c:pt>
                <c:pt idx="3">
                  <c:v>1900</c:v>
                </c:pt>
                <c:pt idx="4">
                  <c:v>2300</c:v>
                </c:pt>
                <c:pt idx="5">
                  <c:v>2700</c:v>
                </c:pt>
                <c:pt idx="6">
                  <c:v>3300</c:v>
                </c:pt>
                <c:pt idx="7">
                  <c:v>3700</c:v>
                </c:pt>
                <c:pt idx="8">
                  <c:v>4200</c:v>
                </c:pt>
                <c:pt idx="9">
                  <c:v>4850</c:v>
                </c:pt>
                <c:pt idx="10">
                  <c:v>5250</c:v>
                </c:pt>
                <c:pt idx="11">
                  <c:v>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38-497F-BB16-13D493CD7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8237272"/>
        <c:axId val="1"/>
        <c:axId val="0"/>
      </c:bar3DChart>
      <c:catAx>
        <c:axId val="198237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28002">
            <a:solidFill>
              <a:srgbClr val="0066CC"/>
            </a:solidFill>
            <a:prstDash val="solid"/>
          </a:ln>
        </c:spPr>
        <c:txPr>
          <a:bodyPr rot="0" vert="horz"/>
          <a:lstStyle/>
          <a:p>
            <a:pPr>
              <a:defRPr sz="1102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r"/>
        <c:majorGridlines>
          <c:spPr>
            <a:ln w="14001">
              <a:solidFill>
                <a:srgbClr val="969696"/>
              </a:solidFill>
              <a:prstDash val="sysDash"/>
            </a:ln>
          </c:spPr>
        </c:majorGridlines>
        <c:numFmt formatCode="General" sourceLinked="1"/>
        <c:majorTickMark val="none"/>
        <c:minorTickMark val="none"/>
        <c:tickLblPos val="nextTo"/>
        <c:spPr>
          <a:ln w="28002">
            <a:solidFill>
              <a:srgbClr val="0066CC"/>
            </a:solidFill>
            <a:prstDash val="solid"/>
          </a:ln>
        </c:spPr>
        <c:txPr>
          <a:bodyPr rot="0" vert="horz"/>
          <a:lstStyle/>
          <a:p>
            <a:pPr>
              <a:defRPr sz="154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8237272"/>
        <c:crosses val="max"/>
        <c:crossBetween val="between"/>
      </c:valAx>
      <c:spPr>
        <a:noFill/>
        <a:ln w="280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84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7"/>
      <c:hPercent val="65"/>
      <c:rotY val="315"/>
      <c:depthPercent val="100"/>
      <c:rAngAx val="1"/>
    </c:view3D>
    <c:floor>
      <c:thickness val="0"/>
      <c:spPr>
        <a:solidFill>
          <a:srgbClr val="99CCFF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177159590043924E-2"/>
          <c:y val="4.6460176991150445E-2"/>
          <c:w val="0.92240117130307464"/>
          <c:h val="0.83849557522123896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お問合せ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9FAFF" mc:Ignorable="a14" a14:legacySpreadsheetColorIndex="48">
                    <a:gamma/>
                    <a:tint val="60392"/>
                    <a:invGamma/>
                  </a:srgbClr>
                </a:gs>
                <a:gs pos="100000">
                  <a:srgbClr xmlns:mc="http://schemas.openxmlformats.org/markup-compatibility/2006" xmlns:a14="http://schemas.microsoft.com/office/drawing/2010/main" val="3366FF" mc:Ignorable="a14" a14:legacySpreadsheetColorIndex="48"/>
                </a:gs>
              </a:gsLst>
              <a:lin ang="5400000" scaled="1"/>
            </a:gradFill>
            <a:ln w="28002">
              <a:noFill/>
            </a:ln>
          </c:spPr>
          <c:invertIfNegative val="0"/>
          <c:cat>
            <c:strRef>
              <c:f>Sheet1!$B$1:$M$1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20</c:v>
                </c:pt>
                <c:pt idx="1">
                  <c:v>25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35</c:v>
                </c:pt>
                <c:pt idx="6">
                  <c:v>50</c:v>
                </c:pt>
                <c:pt idx="7">
                  <c:v>20</c:v>
                </c:pt>
                <c:pt idx="8">
                  <c:v>35</c:v>
                </c:pt>
                <c:pt idx="9">
                  <c:v>45</c:v>
                </c:pt>
                <c:pt idx="10">
                  <c:v>60</c:v>
                </c:pt>
                <c:pt idx="1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6F-4CE3-A179-B32644675C5A}"/>
            </c:ext>
          </c:extLst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クレーム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00" mc:Ignorable="a14" a14:legacySpreadsheetColorIndex="10"/>
                </a:gs>
                <a:gs pos="100000">
                  <a:srgbClr xmlns:mc="http://schemas.openxmlformats.org/markup-compatibility/2006" xmlns:a14="http://schemas.microsoft.com/office/drawing/2010/main" val="9D0000" mc:Ignorable="a14" a14:legacySpreadsheetColorIndex="10">
                    <a:gamma/>
                    <a:shade val="93333"/>
                    <a:invGamma/>
                  </a:srgbClr>
                </a:gs>
              </a:gsLst>
              <a:lin ang="5400000" scaled="1"/>
            </a:gradFill>
            <a:ln w="28002">
              <a:noFill/>
            </a:ln>
          </c:spPr>
          <c:invertIfNegative val="0"/>
          <c:cat>
            <c:strRef>
              <c:f>Sheet1!$B$1:$M$1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15</c:v>
                </c:pt>
                <c:pt idx="1">
                  <c:v>15</c:v>
                </c:pt>
                <c:pt idx="2">
                  <c:v>10</c:v>
                </c:pt>
                <c:pt idx="3">
                  <c:v>15</c:v>
                </c:pt>
                <c:pt idx="4">
                  <c:v>10</c:v>
                </c:pt>
                <c:pt idx="5">
                  <c:v>10</c:v>
                </c:pt>
                <c:pt idx="6">
                  <c:v>20</c:v>
                </c:pt>
                <c:pt idx="7">
                  <c:v>10</c:v>
                </c:pt>
                <c:pt idx="8">
                  <c:v>20</c:v>
                </c:pt>
                <c:pt idx="9">
                  <c:v>30</c:v>
                </c:pt>
                <c:pt idx="10">
                  <c:v>25</c:v>
                </c:pt>
                <c:pt idx="1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6F-4CE3-A179-B32644675C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376352"/>
        <c:axId val="1"/>
        <c:axId val="0"/>
      </c:bar3DChart>
      <c:catAx>
        <c:axId val="199376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28002">
            <a:solidFill>
              <a:srgbClr val="0066CC"/>
            </a:solidFill>
            <a:prstDash val="solid"/>
          </a:ln>
        </c:spPr>
        <c:txPr>
          <a:bodyPr rot="0" vert="horz"/>
          <a:lstStyle/>
          <a:p>
            <a:pPr>
              <a:defRPr sz="1102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r"/>
        <c:majorGridlines>
          <c:spPr>
            <a:ln w="14001">
              <a:solidFill>
                <a:srgbClr val="969696"/>
              </a:solidFill>
              <a:prstDash val="sysDash"/>
            </a:ln>
          </c:spPr>
        </c:majorGridlines>
        <c:numFmt formatCode="General" sourceLinked="1"/>
        <c:majorTickMark val="none"/>
        <c:minorTickMark val="none"/>
        <c:tickLblPos val="nextTo"/>
        <c:spPr>
          <a:ln w="28002">
            <a:solidFill>
              <a:srgbClr val="0066CC"/>
            </a:solidFill>
            <a:prstDash val="solid"/>
          </a:ln>
        </c:spPr>
        <c:txPr>
          <a:bodyPr rot="0" vert="horz"/>
          <a:lstStyle/>
          <a:p>
            <a:pPr>
              <a:defRPr sz="154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376352"/>
        <c:crosses val="max"/>
        <c:crossBetween val="between"/>
      </c:valAx>
      <c:spPr>
        <a:noFill/>
        <a:ln w="280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84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6"/>
      <c:hPercent val="65"/>
      <c:rotY val="44"/>
      <c:depthPercent val="100"/>
      <c:rAngAx val="1"/>
    </c:view3D>
    <c:floor>
      <c:thickness val="0"/>
      <c:spPr>
        <a:solidFill>
          <a:srgbClr val="C0C0C0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4172767203513911E-2"/>
          <c:y val="2.4336283185840708E-2"/>
          <c:w val="0.93997071742313321"/>
          <c:h val="0.847345132743362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事業A</c:v>
                </c:pt>
              </c:strCache>
            </c:strRef>
          </c:tx>
          <c:spPr>
            <a:solidFill>
              <a:srgbClr val="FF6600"/>
            </a:solidFill>
            <a:ln w="30751">
              <a:noFill/>
            </a:ln>
          </c:spPr>
          <c:invertIfNegative val="0"/>
          <c:cat>
            <c:numRef>
              <c:f>Sheet1!$B$1:$F$1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14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1308-4D43-A4B4-7F5B834B488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事業B</c:v>
                </c:pt>
              </c:strCache>
            </c:strRef>
          </c:tx>
          <c:spPr>
            <a:solidFill>
              <a:schemeClr val="accent2"/>
            </a:solidFill>
            <a:ln w="30751">
              <a:noFill/>
            </a:ln>
          </c:spPr>
          <c:invertIfNegative val="0"/>
          <c:cat>
            <c:numRef>
              <c:f>Sheet1!$B$1:$F$1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24</c:v>
                </c:pt>
                <c:pt idx="1">
                  <c:v>25</c:v>
                </c:pt>
                <c:pt idx="2">
                  <c:v>26</c:v>
                </c:pt>
                <c:pt idx="3">
                  <c:v>27</c:v>
                </c:pt>
                <c:pt idx="4">
                  <c:v>28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1308-4D43-A4B4-7F5B834B488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事業C</c:v>
                </c:pt>
              </c:strCache>
            </c:strRef>
          </c:tx>
          <c:spPr>
            <a:solidFill>
              <a:schemeClr val="hlink"/>
            </a:solidFill>
            <a:ln w="30751">
              <a:noFill/>
            </a:ln>
          </c:spPr>
          <c:invertIfNegative val="0"/>
          <c:cat>
            <c:numRef>
              <c:f>Sheet1!$B$1:$F$1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34</c:v>
                </c:pt>
                <c:pt idx="1">
                  <c:v>35</c:v>
                </c:pt>
                <c:pt idx="2">
                  <c:v>36</c:v>
                </c:pt>
                <c:pt idx="3">
                  <c:v>37</c:v>
                </c:pt>
                <c:pt idx="4">
                  <c:v>38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1308-4D43-A4B4-7F5B834B488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folHlink"/>
            </a:solidFill>
            <a:ln w="30751">
              <a:noFill/>
            </a:ln>
          </c:spPr>
          <c:invertIfNegative val="0"/>
          <c:cat>
            <c:numRef>
              <c:f>Sheet1!$B$1:$F$1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Sheet1!$B$5:$F$5</c:f>
              <c:numCache>
                <c:formatCode>General</c:formatCode>
                <c:ptCount val="5"/>
                <c:pt idx="0">
                  <c:v>72</c:v>
                </c:pt>
                <c:pt idx="1">
                  <c:v>75</c:v>
                </c:pt>
                <c:pt idx="2">
                  <c:v>78</c:v>
                </c:pt>
                <c:pt idx="3">
                  <c:v>81</c:v>
                </c:pt>
                <c:pt idx="4">
                  <c:v>84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1308-4D43-A4B4-7F5B834B48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372088"/>
        <c:axId val="1"/>
        <c:axId val="0"/>
      </c:bar3DChart>
      <c:catAx>
        <c:axId val="19937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537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372088"/>
        <c:crosses val="autoZero"/>
        <c:crossBetween val="between"/>
      </c:valAx>
      <c:spPr>
        <a:noFill/>
        <a:ln w="30751">
          <a:noFill/>
        </a:ln>
      </c:spPr>
    </c:plotArea>
    <c:legend>
      <c:legendPos val="r"/>
      <c:layout>
        <c:manualLayout>
          <c:xMode val="edge"/>
          <c:yMode val="edge"/>
          <c:x val="0.1376281112737921"/>
          <c:y val="6.4159292035398233E-2"/>
          <c:w val="0.11566617862371889"/>
          <c:h val="0.19026548672566371"/>
        </c:manualLayout>
      </c:layout>
      <c:overlay val="0"/>
      <c:spPr>
        <a:noFill/>
        <a:ln w="30751">
          <a:noFill/>
        </a:ln>
      </c:spPr>
      <c:txPr>
        <a:bodyPr/>
        <a:lstStyle/>
        <a:p>
          <a:pPr>
            <a:defRPr sz="133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7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6"/>
      <c:hPercent val="65"/>
      <c:rotY val="44"/>
      <c:depthPercent val="100"/>
      <c:rAngAx val="1"/>
    </c:view3D>
    <c:floor>
      <c:thickness val="0"/>
      <c:spPr>
        <a:solidFill>
          <a:srgbClr val="C0C0C0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4172767203513911E-2"/>
          <c:y val="4.6460176991150445E-2"/>
          <c:w val="0.93997071742313321"/>
          <c:h val="0.825221238938053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事業A</c:v>
                </c:pt>
              </c:strCache>
            </c:strRef>
          </c:tx>
          <c:spPr>
            <a:solidFill>
              <a:srgbClr val="FF6600"/>
            </a:solidFill>
            <a:ln w="30751">
              <a:noFill/>
            </a:ln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</c:v>
                </c:pt>
                <c:pt idx="1">
                  <c:v>10</c:v>
                </c:pt>
                <c:pt idx="2">
                  <c:v>11</c:v>
                </c:pt>
                <c:pt idx="3">
                  <c:v>12</c:v>
                </c:pt>
                <c:pt idx="4">
                  <c:v>13</c:v>
                </c:pt>
                <c:pt idx="5">
                  <c:v>14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037A-4695-B7E6-B79D63CD3BD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事業B</c:v>
                </c:pt>
              </c:strCache>
            </c:strRef>
          </c:tx>
          <c:spPr>
            <a:solidFill>
              <a:schemeClr val="accent2"/>
            </a:solidFill>
            <a:ln w="30751">
              <a:noFill/>
            </a:ln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15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037A-4695-B7E6-B79D63CD3BD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事業C</c:v>
                </c:pt>
              </c:strCache>
            </c:strRef>
          </c:tx>
          <c:spPr>
            <a:solidFill>
              <a:schemeClr val="hlink"/>
            </a:solidFill>
            <a:ln w="30751">
              <a:noFill/>
            </a:ln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Sheet1!$B$4:$K$4</c:f>
              <c:numCache>
                <c:formatCode>General</c:formatCode>
                <c:ptCount val="10"/>
                <c:pt idx="0">
                  <c:v>10</c:v>
                </c:pt>
                <c:pt idx="1">
                  <c:v>30</c:v>
                </c:pt>
                <c:pt idx="2">
                  <c:v>31</c:v>
                </c:pt>
                <c:pt idx="3">
                  <c:v>32</c:v>
                </c:pt>
                <c:pt idx="4">
                  <c:v>33</c:v>
                </c:pt>
                <c:pt idx="5">
                  <c:v>34</c:v>
                </c:pt>
                <c:pt idx="6">
                  <c:v>35</c:v>
                </c:pt>
                <c:pt idx="7">
                  <c:v>36</c:v>
                </c:pt>
                <c:pt idx="8">
                  <c:v>37</c:v>
                </c:pt>
                <c:pt idx="9">
                  <c:v>38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037A-4695-B7E6-B79D63CD3BD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folHlink"/>
            </a:solidFill>
            <a:ln w="30751">
              <a:noFill/>
            </a:ln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Sheet1!$B$5:$K$5</c:f>
              <c:numCache>
                <c:formatCode>General</c:formatCode>
                <c:ptCount val="10"/>
                <c:pt idx="0">
                  <c:v>30</c:v>
                </c:pt>
                <c:pt idx="1">
                  <c:v>60</c:v>
                </c:pt>
                <c:pt idx="2">
                  <c:v>63</c:v>
                </c:pt>
                <c:pt idx="3">
                  <c:v>66</c:v>
                </c:pt>
                <c:pt idx="4">
                  <c:v>69</c:v>
                </c:pt>
                <c:pt idx="5">
                  <c:v>72</c:v>
                </c:pt>
                <c:pt idx="6">
                  <c:v>75</c:v>
                </c:pt>
                <c:pt idx="7">
                  <c:v>78</c:v>
                </c:pt>
                <c:pt idx="8">
                  <c:v>81</c:v>
                </c:pt>
                <c:pt idx="9">
                  <c:v>84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037A-4695-B7E6-B79D63CD3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376024"/>
        <c:axId val="1"/>
        <c:axId val="0"/>
      </c:bar3DChart>
      <c:catAx>
        <c:axId val="199376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537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376024"/>
        <c:crosses val="autoZero"/>
        <c:crossBetween val="between"/>
      </c:valAx>
      <c:spPr>
        <a:noFill/>
        <a:ln w="30751">
          <a:noFill/>
        </a:ln>
      </c:spPr>
    </c:plotArea>
    <c:legend>
      <c:legendPos val="r"/>
      <c:layout>
        <c:manualLayout>
          <c:xMode val="edge"/>
          <c:yMode val="edge"/>
          <c:x val="0.19282979754919169"/>
          <c:y val="9.3320959424421882E-2"/>
          <c:w val="0.11566617862371889"/>
          <c:h val="0.19026548672566371"/>
        </c:manualLayout>
      </c:layout>
      <c:overlay val="0"/>
      <c:spPr>
        <a:noFill/>
        <a:ln w="30751">
          <a:noFill/>
        </a:ln>
      </c:spPr>
      <c:txPr>
        <a:bodyPr/>
        <a:lstStyle/>
        <a:p>
          <a:pPr>
            <a:defRPr sz="133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7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6"/>
      <c:hPercent val="65"/>
      <c:rotY val="44"/>
      <c:depthPercent val="100"/>
      <c:rAngAx val="1"/>
    </c:view3D>
    <c:floor>
      <c:thickness val="0"/>
      <c:spPr>
        <a:solidFill>
          <a:srgbClr val="C0C0C0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4172767203513911E-2"/>
          <c:y val="5.5309734513274339E-2"/>
          <c:w val="0.93997071742313321"/>
          <c:h val="0.8407079646017698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事業A</c:v>
                </c:pt>
              </c:strCache>
            </c:strRef>
          </c:tx>
          <c:spPr>
            <a:solidFill>
              <a:srgbClr val="FF6600"/>
            </a:solidFill>
            <a:ln w="30751">
              <a:noFill/>
            </a:ln>
          </c:spPr>
          <c:invertIfNegative val="0"/>
          <c:cat>
            <c:strRef>
              <c:f>Sheet1!$B$1:$U$1</c:f>
              <c:strCache>
                <c:ptCount val="20"/>
                <c:pt idx="0">
                  <c:v>01</c:v>
                </c:pt>
                <c:pt idx="1">
                  <c:v>02</c:v>
                </c:pt>
                <c:pt idx="2">
                  <c:v>03</c:v>
                </c:pt>
                <c:pt idx="3">
                  <c:v>04</c:v>
                </c:pt>
                <c:pt idx="4">
                  <c:v>05</c:v>
                </c:pt>
                <c:pt idx="5">
                  <c:v>06</c:v>
                </c:pt>
                <c:pt idx="6">
                  <c:v>07</c:v>
                </c:pt>
                <c:pt idx="7">
                  <c:v>08</c:v>
                </c:pt>
                <c:pt idx="8">
                  <c:v>09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strCache>
            </c:strRef>
          </c:cat>
          <c:val>
            <c:numRef>
              <c:f>Sheet1!$B$2:$U$2</c:f>
              <c:numCache>
                <c:formatCode>General</c:formatCode>
                <c:ptCount val="20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1.5</c:v>
                </c:pt>
                <c:pt idx="5">
                  <c:v>2.2000000000000002</c:v>
                </c:pt>
                <c:pt idx="6">
                  <c:v>2.4</c:v>
                </c:pt>
                <c:pt idx="7">
                  <c:v>2.6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10</c:v>
                </c:pt>
                <c:pt idx="12">
                  <c:v>11</c:v>
                </c:pt>
                <c:pt idx="13">
                  <c:v>12</c:v>
                </c:pt>
                <c:pt idx="14">
                  <c:v>13</c:v>
                </c:pt>
                <c:pt idx="15">
                  <c:v>14</c:v>
                </c:pt>
                <c:pt idx="16">
                  <c:v>15</c:v>
                </c:pt>
                <c:pt idx="17">
                  <c:v>16</c:v>
                </c:pt>
                <c:pt idx="18">
                  <c:v>17</c:v>
                </c:pt>
                <c:pt idx="19">
                  <c:v>18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B248-4B67-B7B6-6F894BC347D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事業B</c:v>
                </c:pt>
              </c:strCache>
            </c:strRef>
          </c:tx>
          <c:spPr>
            <a:solidFill>
              <a:schemeClr val="accent2"/>
            </a:solidFill>
            <a:ln w="30751">
              <a:noFill/>
            </a:ln>
          </c:spPr>
          <c:invertIfNegative val="0"/>
          <c:cat>
            <c:strRef>
              <c:f>Sheet1!$B$1:$U$1</c:f>
              <c:strCache>
                <c:ptCount val="20"/>
                <c:pt idx="0">
                  <c:v>01</c:v>
                </c:pt>
                <c:pt idx="1">
                  <c:v>02</c:v>
                </c:pt>
                <c:pt idx="2">
                  <c:v>03</c:v>
                </c:pt>
                <c:pt idx="3">
                  <c:v>04</c:v>
                </c:pt>
                <c:pt idx="4">
                  <c:v>05</c:v>
                </c:pt>
                <c:pt idx="5">
                  <c:v>06</c:v>
                </c:pt>
                <c:pt idx="6">
                  <c:v>07</c:v>
                </c:pt>
                <c:pt idx="7">
                  <c:v>08</c:v>
                </c:pt>
                <c:pt idx="8">
                  <c:v>09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strCache>
            </c:strRef>
          </c:cat>
          <c:val>
            <c:numRef>
              <c:f>Sheet1!$B$3:$U$3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</c:v>
                </c:pt>
                <c:pt idx="4">
                  <c:v>0.4</c:v>
                </c:pt>
                <c:pt idx="5">
                  <c:v>1.5</c:v>
                </c:pt>
                <c:pt idx="6">
                  <c:v>3.5</c:v>
                </c:pt>
                <c:pt idx="7">
                  <c:v>6</c:v>
                </c:pt>
                <c:pt idx="8">
                  <c:v>12</c:v>
                </c:pt>
                <c:pt idx="9">
                  <c:v>15</c:v>
                </c:pt>
                <c:pt idx="10">
                  <c:v>15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  <c:pt idx="17">
                  <c:v>26</c:v>
                </c:pt>
                <c:pt idx="18">
                  <c:v>27</c:v>
                </c:pt>
                <c:pt idx="19">
                  <c:v>28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B248-4B67-B7B6-6F894BC347D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事業C</c:v>
                </c:pt>
              </c:strCache>
            </c:strRef>
          </c:tx>
          <c:spPr>
            <a:solidFill>
              <a:schemeClr val="hlink"/>
            </a:solidFill>
            <a:ln w="30751">
              <a:noFill/>
            </a:ln>
          </c:spPr>
          <c:invertIfNegative val="0"/>
          <c:cat>
            <c:strRef>
              <c:f>Sheet1!$B$1:$U$1</c:f>
              <c:strCache>
                <c:ptCount val="20"/>
                <c:pt idx="0">
                  <c:v>01</c:v>
                </c:pt>
                <c:pt idx="1">
                  <c:v>02</c:v>
                </c:pt>
                <c:pt idx="2">
                  <c:v>03</c:v>
                </c:pt>
                <c:pt idx="3">
                  <c:v>04</c:v>
                </c:pt>
                <c:pt idx="4">
                  <c:v>05</c:v>
                </c:pt>
                <c:pt idx="5">
                  <c:v>06</c:v>
                </c:pt>
                <c:pt idx="6">
                  <c:v>07</c:v>
                </c:pt>
                <c:pt idx="7">
                  <c:v>08</c:v>
                </c:pt>
                <c:pt idx="8">
                  <c:v>09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strCache>
            </c:strRef>
          </c:cat>
          <c:val>
            <c:numRef>
              <c:f>Sheet1!$B$4:$U$4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0.5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6</c:v>
                </c:pt>
                <c:pt idx="9">
                  <c:v>10</c:v>
                </c:pt>
                <c:pt idx="10">
                  <c:v>10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B248-4B67-B7B6-6F894BC347D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folHlink"/>
            </a:solidFill>
            <a:ln w="30751">
              <a:noFill/>
            </a:ln>
          </c:spPr>
          <c:invertIfNegative val="0"/>
          <c:cat>
            <c:strRef>
              <c:f>Sheet1!$B$1:$U$1</c:f>
              <c:strCache>
                <c:ptCount val="20"/>
                <c:pt idx="0">
                  <c:v>01</c:v>
                </c:pt>
                <c:pt idx="1">
                  <c:v>02</c:v>
                </c:pt>
                <c:pt idx="2">
                  <c:v>03</c:v>
                </c:pt>
                <c:pt idx="3">
                  <c:v>04</c:v>
                </c:pt>
                <c:pt idx="4">
                  <c:v>05</c:v>
                </c:pt>
                <c:pt idx="5">
                  <c:v>06</c:v>
                </c:pt>
                <c:pt idx="6">
                  <c:v>07</c:v>
                </c:pt>
                <c:pt idx="7">
                  <c:v>08</c:v>
                </c:pt>
                <c:pt idx="8">
                  <c:v>09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strCache>
            </c:strRef>
          </c:cat>
          <c:val>
            <c:numRef>
              <c:f>Sheet1!$B$5:$U$5</c:f>
              <c:numCache>
                <c:formatCode>General</c:formatCode>
                <c:ptCount val="20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1.4</c:v>
                </c:pt>
                <c:pt idx="4">
                  <c:v>2.4</c:v>
                </c:pt>
                <c:pt idx="5">
                  <c:v>4.7</c:v>
                </c:pt>
                <c:pt idx="6">
                  <c:v>8.1</c:v>
                </c:pt>
                <c:pt idx="7">
                  <c:v>12.6</c:v>
                </c:pt>
                <c:pt idx="8">
                  <c:v>21</c:v>
                </c:pt>
                <c:pt idx="9">
                  <c:v>29</c:v>
                </c:pt>
                <c:pt idx="10">
                  <c:v>30</c:v>
                </c:pt>
                <c:pt idx="11">
                  <c:v>60</c:v>
                </c:pt>
                <c:pt idx="12">
                  <c:v>63</c:v>
                </c:pt>
                <c:pt idx="13">
                  <c:v>66</c:v>
                </c:pt>
                <c:pt idx="14">
                  <c:v>69</c:v>
                </c:pt>
                <c:pt idx="15">
                  <c:v>72</c:v>
                </c:pt>
                <c:pt idx="16">
                  <c:v>75</c:v>
                </c:pt>
                <c:pt idx="17">
                  <c:v>78</c:v>
                </c:pt>
                <c:pt idx="18">
                  <c:v>81</c:v>
                </c:pt>
                <c:pt idx="19">
                  <c:v>84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B248-4B67-B7B6-6F894BC34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372088"/>
        <c:axId val="1"/>
        <c:axId val="0"/>
      </c:bar3DChart>
      <c:catAx>
        <c:axId val="19937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9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537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372088"/>
        <c:crosses val="autoZero"/>
        <c:crossBetween val="between"/>
      </c:valAx>
      <c:spPr>
        <a:noFill/>
        <a:ln w="30751">
          <a:noFill/>
        </a:ln>
      </c:spPr>
    </c:plotArea>
    <c:legend>
      <c:legendPos val="r"/>
      <c:layout>
        <c:manualLayout>
          <c:xMode val="edge"/>
          <c:yMode val="edge"/>
          <c:x val="0.1809706270792584"/>
          <c:y val="9.8216052276575996E-2"/>
          <c:w val="0.12298682284040996"/>
          <c:h val="0.19026548672566371"/>
        </c:manualLayout>
      </c:layout>
      <c:overlay val="0"/>
      <c:spPr>
        <a:noFill/>
        <a:ln w="30751">
          <a:noFill/>
        </a:ln>
      </c:spPr>
      <c:txPr>
        <a:bodyPr/>
        <a:lstStyle/>
        <a:p>
          <a:pPr>
            <a:defRPr sz="133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7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6"/>
      <c:hPercent val="65"/>
      <c:rotY val="44"/>
      <c:depthPercent val="100"/>
      <c:rAngAx val="1"/>
    </c:view3D>
    <c:floor>
      <c:thickness val="0"/>
      <c:spPr>
        <a:solidFill>
          <a:srgbClr val="C0C0C0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4172767203513911E-2"/>
          <c:y val="1.9911504424778761E-2"/>
          <c:w val="0.93997071742313321"/>
          <c:h val="0.851769911504424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売上高</c:v>
                </c:pt>
              </c:strCache>
            </c:strRef>
          </c:tx>
          <c:spPr>
            <a:solidFill>
              <a:srgbClr val="FF6600"/>
            </a:solidFill>
            <a:ln w="30751">
              <a:noFill/>
            </a:ln>
          </c:spPr>
          <c:invertIfNegative val="0"/>
          <c:cat>
            <c:numRef>
              <c:f>Sheet1!$B$1:$G$1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1.2</c:v>
                </c:pt>
                <c:pt idx="1">
                  <c:v>2.4</c:v>
                </c:pt>
                <c:pt idx="2">
                  <c:v>3.8</c:v>
                </c:pt>
                <c:pt idx="3">
                  <c:v>5.9</c:v>
                </c:pt>
                <c:pt idx="4">
                  <c:v>9.8000000000000007</c:v>
                </c:pt>
                <c:pt idx="5">
                  <c:v>18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0776-4EF6-907A-31465EAC56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103680"/>
        <c:axId val="1"/>
        <c:axId val="0"/>
      </c:bar3DChart>
      <c:catAx>
        <c:axId val="19910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537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103680"/>
        <c:crosses val="autoZero"/>
        <c:crossBetween val="between"/>
      </c:valAx>
      <c:spPr>
        <a:noFill/>
        <a:ln w="3075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7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6"/>
      <c:hPercent val="65"/>
      <c:rotY val="44"/>
      <c:depthPercent val="100"/>
      <c:rAngAx val="1"/>
    </c:view3D>
    <c:floor>
      <c:thickness val="0"/>
      <c:spPr>
        <a:solidFill>
          <a:srgbClr val="C0C0C0"/>
        </a:solidFill>
        <a:ln w="6350">
          <a:noFill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4172767203513911E-2"/>
          <c:y val="1.9911504424778761E-2"/>
          <c:w val="0.93997071742313321"/>
          <c:h val="0.851769911504424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売上高</c:v>
                </c:pt>
              </c:strCache>
            </c:strRef>
          </c:tx>
          <c:spPr>
            <a:solidFill>
              <a:srgbClr val="FF6600"/>
            </a:solidFill>
            <a:ln w="30751">
              <a:noFill/>
            </a:ln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7</c:v>
                </c:pt>
                <c:pt idx="4">
                  <c:v>6</c:v>
                </c:pt>
                <c:pt idx="5">
                  <c:v>9</c:v>
                </c:pt>
                <c:pt idx="6">
                  <c:v>12</c:v>
                </c:pt>
                <c:pt idx="7">
                  <c:v>16</c:v>
                </c:pt>
                <c:pt idx="8">
                  <c:v>17</c:v>
                </c:pt>
                <c:pt idx="9">
                  <c:v>23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D78B-4659-B385-6BAA040BAB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191864"/>
        <c:axId val="1"/>
        <c:axId val="0"/>
      </c:bar3DChart>
      <c:catAx>
        <c:axId val="199191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537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8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53" b="1" i="0" u="none" strike="noStrike" baseline="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pPr>
            <a:endParaRPr lang="ja-JP"/>
          </a:p>
        </c:txPr>
        <c:crossAx val="199191864"/>
        <c:crosses val="autoZero"/>
        <c:crossBetween val="between"/>
      </c:valAx>
      <c:spPr>
        <a:noFill/>
        <a:ln w="3075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7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87F8CA-3A96-46A4-8F67-7FA4DA69C1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D2D202E-3E98-45AF-BD84-A437188CD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88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431A9E-FF73-4832-9447-8A557EC46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0B4564-5F4C-4577-B2A9-3324F3601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4336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D4F0C65-EDCE-477C-8F40-82DFB71E5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F1C33B-71F9-4873-887A-6C73B1449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34498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D81CB91B-EEFB-4B97-9520-30950FA7A5C7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28588" y="115888"/>
            <a:ext cx="9096375" cy="606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4349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3C1E68-1542-44E3-9186-1D21AFEF2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A76D6-3731-4D6A-89FC-824BC675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75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1B53A-014F-4606-AF77-D3409ACBA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74D7DA-5792-48C4-877A-6FB008EE8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8273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564099-3574-49E9-B216-DD3B7A652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3B7564-93DA-402F-9B08-5CD978F49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F08A85-AB2F-4799-9A85-D5EF3448D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0496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D40BB9-F890-4F92-AA79-DE705A7ED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EC1196-7464-4AA3-BC77-9B3EEC6BD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90A59AC-77BB-4EDC-A8DD-2DBD4619C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BB7F43-AE60-4CE4-A365-E919CE5367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7ACFB02-D57C-4CB7-8224-8EB3B09A4A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0880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B0D728-6E60-4989-8689-3AA6B3FAA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279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20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3C14D6-DAF3-49A5-BE85-EA1AAC071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CF9CE5-8CC6-43AE-9058-317EE9FC8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D1D67E-AEF3-4B90-BA6D-37F2E9EE4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175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9DBEF6-2E23-41A2-9A77-18084B90A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3263C3-6295-4D97-BADB-E4E402E10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68D589-9645-43A0-9416-4D7D555874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1309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B1ACC04F-E199-4F68-A2C7-B9D22AFBB4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73CD204-9959-4C33-9219-30AB9DB443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5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CD68D77D-CD44-48A3-958B-7BAD40D246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334B51E7-03C3-4BD9-B52B-0175A8B8E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33CC33">
                  <a:gamma/>
                  <a:tint val="41176"/>
                  <a:invGamma/>
                </a:srgbClr>
              </a:gs>
              <a:gs pos="100000">
                <a:srgbClr val="33CC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11">
            <a:extLst>
              <a:ext uri="{FF2B5EF4-FFF2-40B4-BE49-F238E27FC236}">
                <a16:creationId xmlns:a16="http://schemas.microsoft.com/office/drawing/2014/main" id="{2EF95A51-DF47-4A17-9E85-F68733062A30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109638390"/>
              </p:ext>
            </p:extLst>
          </p:nvPr>
        </p:nvGraphicFramePr>
        <p:xfrm>
          <a:off x="827088" y="1463675"/>
          <a:ext cx="871855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709" name="Text Box 13">
            <a:extLst>
              <a:ext uri="{FF2B5EF4-FFF2-40B4-BE49-F238E27FC236}">
                <a16:creationId xmlns:a16="http://schemas.microsoft.com/office/drawing/2014/main" id="{91723176-72B6-4F81-82D8-BD34BCA09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4263" y="52292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（台）</a:t>
            </a:r>
          </a:p>
        </p:txBody>
      </p:sp>
      <p:sp>
        <p:nvSpPr>
          <p:cNvPr id="29724" name="Text Box 28">
            <a:extLst>
              <a:ext uri="{FF2B5EF4-FFF2-40B4-BE49-F238E27FC236}">
                <a16:creationId xmlns:a16="http://schemas.microsoft.com/office/drawing/2014/main" id="{566ACE92-2EA3-4D64-9644-88871D2C3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累積出荷台数</a:t>
            </a:r>
          </a:p>
        </p:txBody>
      </p:sp>
      <p:sp>
        <p:nvSpPr>
          <p:cNvPr id="29726" name="AutoShape 30">
            <a:extLst>
              <a:ext uri="{FF2B5EF4-FFF2-40B4-BE49-F238E27FC236}">
                <a16:creationId xmlns:a16="http://schemas.microsoft.com/office/drawing/2014/main" id="{FFC1382F-70D2-484E-812C-434E0ABEC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1881188"/>
            <a:ext cx="3455987" cy="1547812"/>
          </a:xfrm>
          <a:prstGeom prst="star16">
            <a:avLst>
              <a:gd name="adj" fmla="val 42236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27" name="Text Box 31">
            <a:extLst>
              <a:ext uri="{FF2B5EF4-FFF2-40B4-BE49-F238E27FC236}">
                <a16:creationId xmlns:a16="http://schemas.microsoft.com/office/drawing/2014/main" id="{8C24614B-02E9-446C-AD53-8E29465BB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9425" y="2205038"/>
            <a:ext cx="2590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年○月現在の累積出荷台数</a:t>
            </a:r>
          </a:p>
        </p:txBody>
      </p:sp>
      <p:sp>
        <p:nvSpPr>
          <p:cNvPr id="29728" name="Text Box 32">
            <a:extLst>
              <a:ext uri="{FF2B5EF4-FFF2-40B4-BE49-F238E27FC236}">
                <a16:creationId xmlns:a16="http://schemas.microsoft.com/office/drawing/2014/main" id="{E8118D70-A173-4D53-B946-62F639BE3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8713" y="2619375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ea typeface="メイリオ" panose="020B0604030504040204" pitchFamily="50" charset="-128"/>
              </a:rPr>
              <a:t>台</a:t>
            </a:r>
          </a:p>
        </p:txBody>
      </p:sp>
      <p:sp>
        <p:nvSpPr>
          <p:cNvPr id="29729" name="Text Box 33">
            <a:extLst>
              <a:ext uri="{FF2B5EF4-FFF2-40B4-BE49-F238E27FC236}">
                <a16:creationId xmlns:a16="http://schemas.microsoft.com/office/drawing/2014/main" id="{B5734B98-5BDA-4F57-882E-D258D7416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2457450"/>
            <a:ext cx="1562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6500</a:t>
            </a:r>
          </a:p>
        </p:txBody>
      </p:sp>
      <p:sp>
        <p:nvSpPr>
          <p:cNvPr id="29730" name="Text Box 34">
            <a:extLst>
              <a:ext uri="{FF2B5EF4-FFF2-40B4-BE49-F238E27FC236}">
                <a16:creationId xmlns:a16="http://schemas.microsoft.com/office/drawing/2014/main" id="{896D20A8-A5DC-4773-A10E-9BA95A2608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338" y="5913438"/>
            <a:ext cx="15119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2018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月発売</a:t>
            </a:r>
          </a:p>
        </p:txBody>
      </p:sp>
      <p:sp>
        <p:nvSpPr>
          <p:cNvPr id="29731" name="Text Box 35">
            <a:extLst>
              <a:ext uri="{FF2B5EF4-FFF2-40B4-BE49-F238E27FC236}">
                <a16:creationId xmlns:a16="http://schemas.microsoft.com/office/drawing/2014/main" id="{2F0C9151-F45C-4300-9555-3243E213C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7975" y="5913438"/>
            <a:ext cx="84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7E76D8F4-DE2B-4655-AA15-BD5042095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CBD8D483-15AC-4A96-800F-AC9DFF918653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669062136"/>
              </p:ext>
            </p:extLst>
          </p:nvPr>
        </p:nvGraphicFramePr>
        <p:xfrm>
          <a:off x="393700" y="1355725"/>
          <a:ext cx="8972550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4" name="Text Box 4">
            <a:extLst>
              <a:ext uri="{FF2B5EF4-FFF2-40B4-BE49-F238E27FC236}">
                <a16:creationId xmlns:a16="http://schemas.microsoft.com/office/drawing/2014/main" id="{3732FFE0-FBF2-472D-B0B0-45AAB19E2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過去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年の売上実績</a:t>
            </a:r>
          </a:p>
        </p:txBody>
      </p:sp>
      <p:sp>
        <p:nvSpPr>
          <p:cNvPr id="35845" name="Text Box 5">
            <a:extLst>
              <a:ext uri="{FF2B5EF4-FFF2-40B4-BE49-F238E27FC236}">
                <a16:creationId xmlns:a16="http://schemas.microsoft.com/office/drawing/2014/main" id="{FEE7F8A1-89C9-4130-AA17-B33ECC0EB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9963" y="6034088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（年度）</a:t>
            </a:r>
          </a:p>
        </p:txBody>
      </p:sp>
      <p:sp>
        <p:nvSpPr>
          <p:cNvPr id="35846" name="Text Box 6">
            <a:extLst>
              <a:ext uri="{FF2B5EF4-FFF2-40B4-BE49-F238E27FC236}">
                <a16:creationId xmlns:a16="http://schemas.microsoft.com/office/drawing/2014/main" id="{32981C26-1522-41E9-9C51-DA366CECE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5745163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（億円）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F75D9D97-564D-48AC-AED8-39F54CB20D56}"/>
              </a:ext>
            </a:extLst>
          </p:cNvPr>
          <p:cNvSpPr/>
          <p:nvPr/>
        </p:nvSpPr>
        <p:spPr>
          <a:xfrm rot="1800000">
            <a:off x="7542293" y="1601327"/>
            <a:ext cx="583946" cy="432521"/>
          </a:xfrm>
          <a:prstGeom prst="rightArrow">
            <a:avLst>
              <a:gd name="adj1" fmla="val 68635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100" b="1" dirty="0">
                <a:latin typeface="+mj-ea"/>
                <a:ea typeface="+mj-ea"/>
              </a:rPr>
              <a:t>予測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7931F8A8-3B28-4DDF-865D-4CC43B103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8034243E-1B96-41BB-90E9-880494B0DB29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192432782"/>
              </p:ext>
            </p:extLst>
          </p:nvPr>
        </p:nvGraphicFramePr>
        <p:xfrm>
          <a:off x="827088" y="1463675"/>
          <a:ext cx="871855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8" name="Text Box 4">
            <a:extLst>
              <a:ext uri="{FF2B5EF4-FFF2-40B4-BE49-F238E27FC236}">
                <a16:creationId xmlns:a16="http://schemas.microsoft.com/office/drawing/2014/main" id="{6E1AE6D4-7F16-40CA-BED4-964FA4BB8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4263" y="52292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（人）</a:t>
            </a:r>
          </a:p>
        </p:txBody>
      </p:sp>
      <p:grpSp>
        <p:nvGrpSpPr>
          <p:cNvPr id="47109" name="Group 5">
            <a:extLst>
              <a:ext uri="{FF2B5EF4-FFF2-40B4-BE49-F238E27FC236}">
                <a16:creationId xmlns:a16="http://schemas.microsoft.com/office/drawing/2014/main" id="{F41DEE49-A1EB-4203-BD75-1D582CF8C768}"/>
              </a:ext>
            </a:extLst>
          </p:cNvPr>
          <p:cNvGrpSpPr>
            <a:grpSpLocks/>
          </p:cNvGrpSpPr>
          <p:nvPr/>
        </p:nvGrpSpPr>
        <p:grpSpPr bwMode="auto">
          <a:xfrm>
            <a:off x="1316038" y="1952625"/>
            <a:ext cx="423862" cy="755650"/>
            <a:chOff x="1669" y="2999"/>
            <a:chExt cx="521" cy="930"/>
          </a:xfrm>
        </p:grpSpPr>
        <p:sp>
          <p:nvSpPr>
            <p:cNvPr id="47110" name="AutoShape 6">
              <a:extLst>
                <a:ext uri="{FF2B5EF4-FFF2-40B4-BE49-F238E27FC236}">
                  <a16:creationId xmlns:a16="http://schemas.microsoft.com/office/drawing/2014/main" id="{DA618DFA-AC4D-4761-BCBB-4B875DB96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385"/>
              <a:ext cx="521" cy="544"/>
            </a:xfrm>
            <a:custGeom>
              <a:avLst/>
              <a:gdLst>
                <a:gd name="G0" fmla="+- 2736 0 0"/>
                <a:gd name="G1" fmla="+- 21600 0 2736"/>
                <a:gd name="G2" fmla="*/ 2736 1 2"/>
                <a:gd name="G3" fmla="+- 21600 0 G2"/>
                <a:gd name="G4" fmla="+/ 2736 21600 2"/>
                <a:gd name="G5" fmla="+/ G1 0 2"/>
                <a:gd name="G6" fmla="*/ 21600 21600 2736"/>
                <a:gd name="G7" fmla="*/ G6 1 2"/>
                <a:gd name="G8" fmla="+- 21600 0 G7"/>
                <a:gd name="G9" fmla="*/ 21600 1 2"/>
                <a:gd name="G10" fmla="+- 2736 0 G9"/>
                <a:gd name="G11" fmla="?: G10 G8 0"/>
                <a:gd name="G12" fmla="?: G10 G7 21600"/>
                <a:gd name="T0" fmla="*/ 20232 w 21600"/>
                <a:gd name="T1" fmla="*/ 10800 h 21600"/>
                <a:gd name="T2" fmla="*/ 10800 w 21600"/>
                <a:gd name="T3" fmla="*/ 21600 h 21600"/>
                <a:gd name="T4" fmla="*/ 1368 w 21600"/>
                <a:gd name="T5" fmla="*/ 10800 h 21600"/>
                <a:gd name="T6" fmla="*/ 10800 w 21600"/>
                <a:gd name="T7" fmla="*/ 0 h 21600"/>
                <a:gd name="T8" fmla="*/ 3168 w 21600"/>
                <a:gd name="T9" fmla="*/ 3168 h 21600"/>
                <a:gd name="T10" fmla="*/ 18432 w 21600"/>
                <a:gd name="T11" fmla="*/ 184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36" y="21600"/>
                  </a:lnTo>
                  <a:lnTo>
                    <a:pt x="188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FF">
                    <a:gamma/>
                    <a:shade val="46275"/>
                    <a:invGamma/>
                  </a:srgbClr>
                </a:gs>
                <a:gs pos="5000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11" name="Oval 7">
              <a:extLst>
                <a:ext uri="{FF2B5EF4-FFF2-40B4-BE49-F238E27FC236}">
                  <a16:creationId xmlns:a16="http://schemas.microsoft.com/office/drawing/2014/main" id="{058830A4-9171-4605-ADBF-97CBE0F06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999"/>
              <a:ext cx="385" cy="385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112" name="Group 8">
            <a:extLst>
              <a:ext uri="{FF2B5EF4-FFF2-40B4-BE49-F238E27FC236}">
                <a16:creationId xmlns:a16="http://schemas.microsoft.com/office/drawing/2014/main" id="{67563EDA-9B18-44AE-88D6-B6930E27DAA8}"/>
              </a:ext>
            </a:extLst>
          </p:cNvPr>
          <p:cNvGrpSpPr>
            <a:grpSpLocks/>
          </p:cNvGrpSpPr>
          <p:nvPr/>
        </p:nvGrpSpPr>
        <p:grpSpPr bwMode="auto">
          <a:xfrm>
            <a:off x="1784350" y="1808163"/>
            <a:ext cx="2305050" cy="828675"/>
            <a:chOff x="1124" y="1139"/>
            <a:chExt cx="1883" cy="522"/>
          </a:xfrm>
        </p:grpSpPr>
        <p:grpSp>
          <p:nvGrpSpPr>
            <p:cNvPr id="47113" name="Group 9">
              <a:extLst>
                <a:ext uri="{FF2B5EF4-FFF2-40B4-BE49-F238E27FC236}">
                  <a16:creationId xmlns:a16="http://schemas.microsoft.com/office/drawing/2014/main" id="{0F24DA8E-6AAD-4C33-B77D-B452833021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47114" name="AutoShape 10">
                <a:extLst>
                  <a:ext uri="{FF2B5EF4-FFF2-40B4-BE49-F238E27FC236}">
                    <a16:creationId xmlns:a16="http://schemas.microsoft.com/office/drawing/2014/main" id="{9E7E5289-0909-4808-890A-67671FA04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15" name="AutoShape 11">
                <a:extLst>
                  <a:ext uri="{FF2B5EF4-FFF2-40B4-BE49-F238E27FC236}">
                    <a16:creationId xmlns:a16="http://schemas.microsoft.com/office/drawing/2014/main" id="{901AAF33-04D2-4FD4-8441-A714F5EF9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116" name="Group 12">
              <a:extLst>
                <a:ext uri="{FF2B5EF4-FFF2-40B4-BE49-F238E27FC236}">
                  <a16:creationId xmlns:a16="http://schemas.microsoft.com/office/drawing/2014/main" id="{5525D32C-3CDC-49E9-9909-0AE6B2E044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47117" name="AutoShape 13">
                <a:extLst>
                  <a:ext uri="{FF2B5EF4-FFF2-40B4-BE49-F238E27FC236}">
                    <a16:creationId xmlns:a16="http://schemas.microsoft.com/office/drawing/2014/main" id="{1221FD98-362C-4B70-BF2E-918480805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18" name="AutoShape 14">
                <a:extLst>
                  <a:ext uri="{FF2B5EF4-FFF2-40B4-BE49-F238E27FC236}">
                    <a16:creationId xmlns:a16="http://schemas.microsoft.com/office/drawing/2014/main" id="{25CBDD4E-27F6-4B62-8D1E-9D84A1FE4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7119" name="Text Box 15">
            <a:extLst>
              <a:ext uri="{FF2B5EF4-FFF2-40B4-BE49-F238E27FC236}">
                <a16:creationId xmlns:a16="http://schemas.microsoft.com/office/drawing/2014/main" id="{5DFC1E85-09FD-4DAE-B424-BA094A76B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1844675"/>
            <a:ext cx="2016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年○月現在の会員数</a:t>
            </a:r>
          </a:p>
        </p:txBody>
      </p:sp>
      <p:sp>
        <p:nvSpPr>
          <p:cNvPr id="47120" name="Text Box 16">
            <a:extLst>
              <a:ext uri="{FF2B5EF4-FFF2-40B4-BE49-F238E27FC236}">
                <a16:creationId xmlns:a16="http://schemas.microsoft.com/office/drawing/2014/main" id="{EE8DA7B2-C4B9-4D28-BDF0-E40705801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063" y="2241550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人</a:t>
            </a:r>
          </a:p>
        </p:txBody>
      </p:sp>
      <p:sp>
        <p:nvSpPr>
          <p:cNvPr id="47121" name="Text Box 17">
            <a:extLst>
              <a:ext uri="{FF2B5EF4-FFF2-40B4-BE49-F238E27FC236}">
                <a16:creationId xmlns:a16="http://schemas.microsoft.com/office/drawing/2014/main" id="{CDA38AD4-EA02-49F2-983D-172F425B8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0" y="2079625"/>
            <a:ext cx="1562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4000" b="1">
                <a:latin typeface="メイリオ" panose="020B0604030504040204" pitchFamily="50" charset="-128"/>
                <a:ea typeface="メイリオ" panose="020B0604030504040204" pitchFamily="50" charset="-128"/>
              </a:rPr>
              <a:t>6500</a:t>
            </a:r>
          </a:p>
        </p:txBody>
      </p:sp>
      <p:sp>
        <p:nvSpPr>
          <p:cNvPr id="47122" name="Text Box 18">
            <a:extLst>
              <a:ext uri="{FF2B5EF4-FFF2-40B4-BE49-F238E27FC236}">
                <a16:creationId xmlns:a16="http://schemas.microsoft.com/office/drawing/2014/main" id="{C6B8672F-8FB5-4897-9B7B-D2891134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〇〇〇サイトの登録会員数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A2D5BBB-A2D3-40B5-A397-88743DA68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D9631357-F900-4626-9F39-B298FE6D64DA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631685657"/>
              </p:ext>
            </p:extLst>
          </p:nvPr>
        </p:nvGraphicFramePr>
        <p:xfrm>
          <a:off x="827088" y="1463675"/>
          <a:ext cx="871855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8" name="Text Box 4">
            <a:extLst>
              <a:ext uri="{FF2B5EF4-FFF2-40B4-BE49-F238E27FC236}">
                <a16:creationId xmlns:a16="http://schemas.microsoft.com/office/drawing/2014/main" id="{49782A7B-0093-4C67-AC76-616A5AA36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4263" y="52292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（人）</a:t>
            </a:r>
          </a:p>
        </p:txBody>
      </p:sp>
      <p:sp>
        <p:nvSpPr>
          <p:cNvPr id="36882" name="Text Box 18">
            <a:extLst>
              <a:ext uri="{FF2B5EF4-FFF2-40B4-BE49-F238E27FC236}">
                <a16:creationId xmlns:a16="http://schemas.microsoft.com/office/drawing/2014/main" id="{8FE17274-AAED-4B15-BF3F-7D8274078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〇〇〇サイトの登録会員数</a:t>
            </a:r>
          </a:p>
        </p:txBody>
      </p:sp>
      <p:grpSp>
        <p:nvGrpSpPr>
          <p:cNvPr id="36869" name="Group 5">
            <a:extLst>
              <a:ext uri="{FF2B5EF4-FFF2-40B4-BE49-F238E27FC236}">
                <a16:creationId xmlns:a16="http://schemas.microsoft.com/office/drawing/2014/main" id="{65B538BA-E89B-4E05-9A04-5E37DBFCAA28}"/>
              </a:ext>
            </a:extLst>
          </p:cNvPr>
          <p:cNvGrpSpPr>
            <a:grpSpLocks/>
          </p:cNvGrpSpPr>
          <p:nvPr/>
        </p:nvGrpSpPr>
        <p:grpSpPr bwMode="auto">
          <a:xfrm>
            <a:off x="1316038" y="1952625"/>
            <a:ext cx="423862" cy="755650"/>
            <a:chOff x="1669" y="2999"/>
            <a:chExt cx="521" cy="930"/>
          </a:xfrm>
        </p:grpSpPr>
        <p:sp>
          <p:nvSpPr>
            <p:cNvPr id="36870" name="AutoShape 6">
              <a:extLst>
                <a:ext uri="{FF2B5EF4-FFF2-40B4-BE49-F238E27FC236}">
                  <a16:creationId xmlns:a16="http://schemas.microsoft.com/office/drawing/2014/main" id="{20AADDE1-DF99-4C83-9A3D-325E17016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385"/>
              <a:ext cx="521" cy="544"/>
            </a:xfrm>
            <a:custGeom>
              <a:avLst/>
              <a:gdLst>
                <a:gd name="G0" fmla="+- 2736 0 0"/>
                <a:gd name="G1" fmla="+- 21600 0 2736"/>
                <a:gd name="G2" fmla="*/ 2736 1 2"/>
                <a:gd name="G3" fmla="+- 21600 0 G2"/>
                <a:gd name="G4" fmla="+/ 2736 21600 2"/>
                <a:gd name="G5" fmla="+/ G1 0 2"/>
                <a:gd name="G6" fmla="*/ 21600 21600 2736"/>
                <a:gd name="G7" fmla="*/ G6 1 2"/>
                <a:gd name="G8" fmla="+- 21600 0 G7"/>
                <a:gd name="G9" fmla="*/ 21600 1 2"/>
                <a:gd name="G10" fmla="+- 2736 0 G9"/>
                <a:gd name="G11" fmla="?: G10 G8 0"/>
                <a:gd name="G12" fmla="?: G10 G7 21600"/>
                <a:gd name="T0" fmla="*/ 20232 w 21600"/>
                <a:gd name="T1" fmla="*/ 10800 h 21600"/>
                <a:gd name="T2" fmla="*/ 10800 w 21600"/>
                <a:gd name="T3" fmla="*/ 21600 h 21600"/>
                <a:gd name="T4" fmla="*/ 1368 w 21600"/>
                <a:gd name="T5" fmla="*/ 10800 h 21600"/>
                <a:gd name="T6" fmla="*/ 10800 w 21600"/>
                <a:gd name="T7" fmla="*/ 0 h 21600"/>
                <a:gd name="T8" fmla="*/ 3168 w 21600"/>
                <a:gd name="T9" fmla="*/ 3168 h 21600"/>
                <a:gd name="T10" fmla="*/ 18432 w 21600"/>
                <a:gd name="T11" fmla="*/ 184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36" y="21600"/>
                  </a:lnTo>
                  <a:lnTo>
                    <a:pt x="188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FF">
                    <a:gamma/>
                    <a:shade val="46275"/>
                    <a:invGamma/>
                  </a:srgbClr>
                </a:gs>
                <a:gs pos="5000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1" name="Oval 7">
              <a:extLst>
                <a:ext uri="{FF2B5EF4-FFF2-40B4-BE49-F238E27FC236}">
                  <a16:creationId xmlns:a16="http://schemas.microsoft.com/office/drawing/2014/main" id="{0CCB41F9-471F-4BB4-AA6E-E341953F3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999"/>
              <a:ext cx="385" cy="385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872" name="Group 8">
            <a:extLst>
              <a:ext uri="{FF2B5EF4-FFF2-40B4-BE49-F238E27FC236}">
                <a16:creationId xmlns:a16="http://schemas.microsoft.com/office/drawing/2014/main" id="{1DA602FF-7AEE-49E2-BF3A-EC550903BFF8}"/>
              </a:ext>
            </a:extLst>
          </p:cNvPr>
          <p:cNvGrpSpPr>
            <a:grpSpLocks/>
          </p:cNvGrpSpPr>
          <p:nvPr/>
        </p:nvGrpSpPr>
        <p:grpSpPr bwMode="auto">
          <a:xfrm>
            <a:off x="1784350" y="1808163"/>
            <a:ext cx="2305050" cy="828675"/>
            <a:chOff x="1124" y="1139"/>
            <a:chExt cx="1883" cy="522"/>
          </a:xfrm>
        </p:grpSpPr>
        <p:grpSp>
          <p:nvGrpSpPr>
            <p:cNvPr id="36873" name="Group 9">
              <a:extLst>
                <a:ext uri="{FF2B5EF4-FFF2-40B4-BE49-F238E27FC236}">
                  <a16:creationId xmlns:a16="http://schemas.microsoft.com/office/drawing/2014/main" id="{DAB12FAE-6B22-4FF0-B987-60FD28A10B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36874" name="AutoShape 10">
                <a:extLst>
                  <a:ext uri="{FF2B5EF4-FFF2-40B4-BE49-F238E27FC236}">
                    <a16:creationId xmlns:a16="http://schemas.microsoft.com/office/drawing/2014/main" id="{17CC298D-1D72-419C-83EB-FDD0527B9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5" name="AutoShape 11">
                <a:extLst>
                  <a:ext uri="{FF2B5EF4-FFF2-40B4-BE49-F238E27FC236}">
                    <a16:creationId xmlns:a16="http://schemas.microsoft.com/office/drawing/2014/main" id="{2AA7DE26-96E4-4AF9-812C-10A2FB9C1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6876" name="Group 12">
              <a:extLst>
                <a:ext uri="{FF2B5EF4-FFF2-40B4-BE49-F238E27FC236}">
                  <a16:creationId xmlns:a16="http://schemas.microsoft.com/office/drawing/2014/main" id="{7990C0BA-B0DF-4EA8-9A62-D660A0A0AE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36877" name="AutoShape 13">
                <a:extLst>
                  <a:ext uri="{FF2B5EF4-FFF2-40B4-BE49-F238E27FC236}">
                    <a16:creationId xmlns:a16="http://schemas.microsoft.com/office/drawing/2014/main" id="{FA7ADF42-0FEB-406C-9C82-4F13333FF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8" name="AutoShape 14">
                <a:extLst>
                  <a:ext uri="{FF2B5EF4-FFF2-40B4-BE49-F238E27FC236}">
                    <a16:creationId xmlns:a16="http://schemas.microsoft.com/office/drawing/2014/main" id="{EEF6CA26-B1EF-47DB-9368-E0A8F3CF5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6879" name="Text Box 15">
            <a:extLst>
              <a:ext uri="{FF2B5EF4-FFF2-40B4-BE49-F238E27FC236}">
                <a16:creationId xmlns:a16="http://schemas.microsoft.com/office/drawing/2014/main" id="{4098EC6B-B7BD-4627-A4BD-2D8DEEFCC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1844675"/>
            <a:ext cx="20161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年○月現在の男性会員数</a:t>
            </a:r>
          </a:p>
        </p:txBody>
      </p:sp>
      <p:sp>
        <p:nvSpPr>
          <p:cNvPr id="36880" name="Text Box 16">
            <a:extLst>
              <a:ext uri="{FF2B5EF4-FFF2-40B4-BE49-F238E27FC236}">
                <a16:creationId xmlns:a16="http://schemas.microsoft.com/office/drawing/2014/main" id="{094A83E3-9692-4CE5-AB75-628699BB0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063" y="2241550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人</a:t>
            </a:r>
          </a:p>
        </p:txBody>
      </p:sp>
      <p:sp>
        <p:nvSpPr>
          <p:cNvPr id="36881" name="Text Box 17">
            <a:extLst>
              <a:ext uri="{FF2B5EF4-FFF2-40B4-BE49-F238E27FC236}">
                <a16:creationId xmlns:a16="http://schemas.microsoft.com/office/drawing/2014/main" id="{45E1D27E-8F27-4BEF-A710-7123C076E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0" y="2079625"/>
            <a:ext cx="1562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4000" b="1">
                <a:latin typeface="メイリオ" panose="020B0604030504040204" pitchFamily="50" charset="-128"/>
                <a:ea typeface="メイリオ" panose="020B0604030504040204" pitchFamily="50" charset="-128"/>
              </a:rPr>
              <a:t>6300</a:t>
            </a:r>
          </a:p>
        </p:txBody>
      </p:sp>
      <p:grpSp>
        <p:nvGrpSpPr>
          <p:cNvPr id="36886" name="Group 22">
            <a:extLst>
              <a:ext uri="{FF2B5EF4-FFF2-40B4-BE49-F238E27FC236}">
                <a16:creationId xmlns:a16="http://schemas.microsoft.com/office/drawing/2014/main" id="{609DE2DB-A284-4E34-B053-57FBA7EA1D3C}"/>
              </a:ext>
            </a:extLst>
          </p:cNvPr>
          <p:cNvGrpSpPr>
            <a:grpSpLocks/>
          </p:cNvGrpSpPr>
          <p:nvPr/>
        </p:nvGrpSpPr>
        <p:grpSpPr bwMode="auto">
          <a:xfrm>
            <a:off x="1784350" y="2743200"/>
            <a:ext cx="2305050" cy="828675"/>
            <a:chOff x="1124" y="1139"/>
            <a:chExt cx="1883" cy="522"/>
          </a:xfrm>
        </p:grpSpPr>
        <p:grpSp>
          <p:nvGrpSpPr>
            <p:cNvPr id="36887" name="Group 23">
              <a:extLst>
                <a:ext uri="{FF2B5EF4-FFF2-40B4-BE49-F238E27FC236}">
                  <a16:creationId xmlns:a16="http://schemas.microsoft.com/office/drawing/2014/main" id="{F10D5401-AEA9-47BE-A349-EB19997639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36888" name="AutoShape 24">
                <a:extLst>
                  <a:ext uri="{FF2B5EF4-FFF2-40B4-BE49-F238E27FC236}">
                    <a16:creationId xmlns:a16="http://schemas.microsoft.com/office/drawing/2014/main" id="{6CA7F73B-1085-473B-B4AF-EF232A2F1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89" name="AutoShape 25">
                <a:extLst>
                  <a:ext uri="{FF2B5EF4-FFF2-40B4-BE49-F238E27FC236}">
                    <a16:creationId xmlns:a16="http://schemas.microsoft.com/office/drawing/2014/main" id="{A4550FF8-464F-4F85-B62C-936A2FCDD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6890" name="Group 26">
              <a:extLst>
                <a:ext uri="{FF2B5EF4-FFF2-40B4-BE49-F238E27FC236}">
                  <a16:creationId xmlns:a16="http://schemas.microsoft.com/office/drawing/2014/main" id="{7FA1CCC5-5CF1-411E-8CF0-E0FC753CD4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36891" name="AutoShape 27">
                <a:extLst>
                  <a:ext uri="{FF2B5EF4-FFF2-40B4-BE49-F238E27FC236}">
                    <a16:creationId xmlns:a16="http://schemas.microsoft.com/office/drawing/2014/main" id="{13C0848D-A45B-489D-80F8-9BE07EF5B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2" name="AutoShape 28">
                <a:extLst>
                  <a:ext uri="{FF2B5EF4-FFF2-40B4-BE49-F238E27FC236}">
                    <a16:creationId xmlns:a16="http://schemas.microsoft.com/office/drawing/2014/main" id="{A1A2B303-E212-4509-9657-DD7FD9898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6893" name="Text Box 29">
            <a:extLst>
              <a:ext uri="{FF2B5EF4-FFF2-40B4-BE49-F238E27FC236}">
                <a16:creationId xmlns:a16="http://schemas.microsoft.com/office/drawing/2014/main" id="{475C5A89-5239-469B-A67E-240C2E1AE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79713"/>
            <a:ext cx="20161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年○月現在の女性会員数</a:t>
            </a:r>
          </a:p>
        </p:txBody>
      </p:sp>
      <p:sp>
        <p:nvSpPr>
          <p:cNvPr id="36894" name="Text Box 30">
            <a:extLst>
              <a:ext uri="{FF2B5EF4-FFF2-40B4-BE49-F238E27FC236}">
                <a16:creationId xmlns:a16="http://schemas.microsoft.com/office/drawing/2014/main" id="{D0A729CF-7F87-4DD2-A362-D0F94E84E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063" y="3176588"/>
            <a:ext cx="41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人</a:t>
            </a:r>
          </a:p>
        </p:txBody>
      </p:sp>
      <p:sp>
        <p:nvSpPr>
          <p:cNvPr id="36895" name="Text Box 31">
            <a:extLst>
              <a:ext uri="{FF2B5EF4-FFF2-40B4-BE49-F238E27FC236}">
                <a16:creationId xmlns:a16="http://schemas.microsoft.com/office/drawing/2014/main" id="{471A649F-4A73-4855-9E7A-3A0A977D3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0" y="3014663"/>
            <a:ext cx="1562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4000" b="1">
                <a:latin typeface="メイリオ" panose="020B0604030504040204" pitchFamily="50" charset="-128"/>
                <a:ea typeface="メイリオ" panose="020B0604030504040204" pitchFamily="50" charset="-128"/>
              </a:rPr>
              <a:t>6000</a:t>
            </a:r>
          </a:p>
        </p:txBody>
      </p:sp>
      <p:grpSp>
        <p:nvGrpSpPr>
          <p:cNvPr id="36896" name="Group 32">
            <a:extLst>
              <a:ext uri="{FF2B5EF4-FFF2-40B4-BE49-F238E27FC236}">
                <a16:creationId xmlns:a16="http://schemas.microsoft.com/office/drawing/2014/main" id="{29F180AD-48B5-400A-937A-3CB54608DE03}"/>
              </a:ext>
            </a:extLst>
          </p:cNvPr>
          <p:cNvGrpSpPr>
            <a:grpSpLocks/>
          </p:cNvGrpSpPr>
          <p:nvPr/>
        </p:nvGrpSpPr>
        <p:grpSpPr bwMode="auto">
          <a:xfrm>
            <a:off x="1316038" y="2781300"/>
            <a:ext cx="423862" cy="755650"/>
            <a:chOff x="2871" y="2999"/>
            <a:chExt cx="521" cy="930"/>
          </a:xfrm>
        </p:grpSpPr>
        <p:sp>
          <p:nvSpPr>
            <p:cNvPr id="36897" name="AutoShape 33">
              <a:extLst>
                <a:ext uri="{FF2B5EF4-FFF2-40B4-BE49-F238E27FC236}">
                  <a16:creationId xmlns:a16="http://schemas.microsoft.com/office/drawing/2014/main" id="{612FB8FA-85E4-427E-8DCD-3AEEE4448B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71" y="3385"/>
              <a:ext cx="521" cy="544"/>
            </a:xfrm>
            <a:custGeom>
              <a:avLst/>
              <a:gdLst>
                <a:gd name="G0" fmla="+- 2736 0 0"/>
                <a:gd name="G1" fmla="+- 21600 0 2736"/>
                <a:gd name="G2" fmla="*/ 2736 1 2"/>
                <a:gd name="G3" fmla="+- 21600 0 G2"/>
                <a:gd name="G4" fmla="+/ 2736 21600 2"/>
                <a:gd name="G5" fmla="+/ G1 0 2"/>
                <a:gd name="G6" fmla="*/ 21600 21600 2736"/>
                <a:gd name="G7" fmla="*/ G6 1 2"/>
                <a:gd name="G8" fmla="+- 21600 0 G7"/>
                <a:gd name="G9" fmla="*/ 21600 1 2"/>
                <a:gd name="G10" fmla="+- 2736 0 G9"/>
                <a:gd name="G11" fmla="?: G10 G8 0"/>
                <a:gd name="G12" fmla="?: G10 G7 21600"/>
                <a:gd name="T0" fmla="*/ 20232 w 21600"/>
                <a:gd name="T1" fmla="*/ 10800 h 21600"/>
                <a:gd name="T2" fmla="*/ 10800 w 21600"/>
                <a:gd name="T3" fmla="*/ 21600 h 21600"/>
                <a:gd name="T4" fmla="*/ 1368 w 21600"/>
                <a:gd name="T5" fmla="*/ 10800 h 21600"/>
                <a:gd name="T6" fmla="*/ 10800 w 21600"/>
                <a:gd name="T7" fmla="*/ 0 h 21600"/>
                <a:gd name="T8" fmla="*/ 3168 w 21600"/>
                <a:gd name="T9" fmla="*/ 3168 h 21600"/>
                <a:gd name="T10" fmla="*/ 18432 w 21600"/>
                <a:gd name="T11" fmla="*/ 184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36" y="21600"/>
                  </a:lnTo>
                  <a:lnTo>
                    <a:pt x="188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50000">
                  <a:srgbClr val="FF0066"/>
                </a:gs>
                <a:gs pos="100000">
                  <a:srgbClr val="FF00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8" name="Oval 34">
              <a:extLst>
                <a:ext uri="{FF2B5EF4-FFF2-40B4-BE49-F238E27FC236}">
                  <a16:creationId xmlns:a16="http://schemas.microsoft.com/office/drawing/2014/main" id="{E944D629-1CE2-453C-A627-87A123644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999"/>
              <a:ext cx="385" cy="385"/>
            </a:xfrm>
            <a:prstGeom prst="ellipse">
              <a:avLst/>
            </a:prstGeom>
            <a:gradFill rotWithShape="1">
              <a:gsLst>
                <a:gs pos="0">
                  <a:srgbClr val="FF0066"/>
                </a:gs>
                <a:gs pos="100000">
                  <a:srgbClr val="FF00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909301F6-703D-45F0-B7AD-16E676C7B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FF9933">
                  <a:gamma/>
                  <a:tint val="4117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0046730A-49C7-48AC-93B9-9DD06798266E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629323514"/>
              </p:ext>
            </p:extLst>
          </p:nvPr>
        </p:nvGraphicFramePr>
        <p:xfrm>
          <a:off x="827088" y="1463675"/>
          <a:ext cx="871855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6" name="Text Box 4">
            <a:extLst>
              <a:ext uri="{FF2B5EF4-FFF2-40B4-BE49-F238E27FC236}">
                <a16:creationId xmlns:a16="http://schemas.microsoft.com/office/drawing/2014/main" id="{19E39408-EFC3-4DD9-8CC9-6F86D2BA4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4263" y="5229225"/>
            <a:ext cx="79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（件数）</a:t>
            </a:r>
          </a:p>
        </p:txBody>
      </p:sp>
      <p:sp>
        <p:nvSpPr>
          <p:cNvPr id="49157" name="Text Box 5">
            <a:extLst>
              <a:ext uri="{FF2B5EF4-FFF2-40B4-BE49-F238E27FC236}">
                <a16:creationId xmlns:a16="http://schemas.microsoft.com/office/drawing/2014/main" id="{C8E4E6CB-5D02-4418-83E8-4009C2AE2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お問合せ件数</a:t>
            </a:r>
          </a:p>
        </p:txBody>
      </p:sp>
      <p:grpSp>
        <p:nvGrpSpPr>
          <p:cNvPr id="49161" name="Group 9">
            <a:extLst>
              <a:ext uri="{FF2B5EF4-FFF2-40B4-BE49-F238E27FC236}">
                <a16:creationId xmlns:a16="http://schemas.microsoft.com/office/drawing/2014/main" id="{C8ADD066-BA71-49A8-B562-86B2D75F4F9A}"/>
              </a:ext>
            </a:extLst>
          </p:cNvPr>
          <p:cNvGrpSpPr>
            <a:grpSpLocks/>
          </p:cNvGrpSpPr>
          <p:nvPr/>
        </p:nvGrpSpPr>
        <p:grpSpPr bwMode="auto">
          <a:xfrm>
            <a:off x="2179638" y="1881188"/>
            <a:ext cx="1836737" cy="828675"/>
            <a:chOff x="1124" y="1139"/>
            <a:chExt cx="1883" cy="522"/>
          </a:xfrm>
        </p:grpSpPr>
        <p:grpSp>
          <p:nvGrpSpPr>
            <p:cNvPr id="49162" name="Group 10">
              <a:extLst>
                <a:ext uri="{FF2B5EF4-FFF2-40B4-BE49-F238E27FC236}">
                  <a16:creationId xmlns:a16="http://schemas.microsoft.com/office/drawing/2014/main" id="{41F26A82-4B0A-4294-B5B9-0203D6F5A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49163" name="AutoShape 11">
                <a:extLst>
                  <a:ext uri="{FF2B5EF4-FFF2-40B4-BE49-F238E27FC236}">
                    <a16:creationId xmlns:a16="http://schemas.microsoft.com/office/drawing/2014/main" id="{E4EB0B59-5919-4A20-B953-C47BE2F8C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64" name="AutoShape 12">
                <a:extLst>
                  <a:ext uri="{FF2B5EF4-FFF2-40B4-BE49-F238E27FC236}">
                    <a16:creationId xmlns:a16="http://schemas.microsoft.com/office/drawing/2014/main" id="{5603D58D-81D3-4BA8-A739-0C00260E0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165" name="Group 13">
              <a:extLst>
                <a:ext uri="{FF2B5EF4-FFF2-40B4-BE49-F238E27FC236}">
                  <a16:creationId xmlns:a16="http://schemas.microsoft.com/office/drawing/2014/main" id="{0722B2B7-752B-4DFE-B4CC-4784B6B268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49166" name="AutoShape 14">
                <a:extLst>
                  <a:ext uri="{FF2B5EF4-FFF2-40B4-BE49-F238E27FC236}">
                    <a16:creationId xmlns:a16="http://schemas.microsoft.com/office/drawing/2014/main" id="{922F001A-1889-478A-A4F8-872C0D6AB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67" name="AutoShape 15">
                <a:extLst>
                  <a:ext uri="{FF2B5EF4-FFF2-40B4-BE49-F238E27FC236}">
                    <a16:creationId xmlns:a16="http://schemas.microsoft.com/office/drawing/2014/main" id="{CFF77CF7-CE87-4A74-96D6-37F346928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9168" name="Text Box 16">
            <a:extLst>
              <a:ext uri="{FF2B5EF4-FFF2-40B4-BE49-F238E27FC236}">
                <a16:creationId xmlns:a16="http://schemas.microsoft.com/office/drawing/2014/main" id="{C7B5DAF5-BF4E-4DAE-977D-3BCD74DBE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00" y="1917700"/>
            <a:ext cx="1655763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昨年のお問合せ件数</a:t>
            </a:r>
          </a:p>
        </p:txBody>
      </p:sp>
      <p:sp>
        <p:nvSpPr>
          <p:cNvPr id="49169" name="Text Box 17">
            <a:extLst>
              <a:ext uri="{FF2B5EF4-FFF2-40B4-BE49-F238E27FC236}">
                <a16:creationId xmlns:a16="http://schemas.microsoft.com/office/drawing/2014/main" id="{6FDAA46E-AA13-4370-899F-4F7821BA8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38" y="2314575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件</a:t>
            </a:r>
          </a:p>
        </p:txBody>
      </p:sp>
      <p:sp>
        <p:nvSpPr>
          <p:cNvPr id="49170" name="Text Box 18">
            <a:extLst>
              <a:ext uri="{FF2B5EF4-FFF2-40B4-BE49-F238E27FC236}">
                <a16:creationId xmlns:a16="http://schemas.microsoft.com/office/drawing/2014/main" id="{655846D3-D46A-4259-88EE-14D26CAAB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152650"/>
            <a:ext cx="1217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4000" b="1">
                <a:latin typeface="メイリオ" panose="020B0604030504040204" pitchFamily="50" charset="-128"/>
                <a:ea typeface="メイリオ" panose="020B0604030504040204" pitchFamily="50" charset="-128"/>
              </a:rPr>
              <a:t>440</a:t>
            </a:r>
          </a:p>
        </p:txBody>
      </p:sp>
      <p:grpSp>
        <p:nvGrpSpPr>
          <p:cNvPr id="49171" name="Group 19">
            <a:extLst>
              <a:ext uri="{FF2B5EF4-FFF2-40B4-BE49-F238E27FC236}">
                <a16:creationId xmlns:a16="http://schemas.microsoft.com/office/drawing/2014/main" id="{6172EBBA-7629-4B8E-AA41-D1DE510B79B9}"/>
              </a:ext>
            </a:extLst>
          </p:cNvPr>
          <p:cNvGrpSpPr>
            <a:grpSpLocks/>
          </p:cNvGrpSpPr>
          <p:nvPr/>
        </p:nvGrpSpPr>
        <p:grpSpPr bwMode="auto">
          <a:xfrm>
            <a:off x="2179638" y="2816225"/>
            <a:ext cx="1836737" cy="828675"/>
            <a:chOff x="1124" y="1139"/>
            <a:chExt cx="1883" cy="522"/>
          </a:xfrm>
        </p:grpSpPr>
        <p:grpSp>
          <p:nvGrpSpPr>
            <p:cNvPr id="49172" name="Group 20">
              <a:extLst>
                <a:ext uri="{FF2B5EF4-FFF2-40B4-BE49-F238E27FC236}">
                  <a16:creationId xmlns:a16="http://schemas.microsoft.com/office/drawing/2014/main" id="{529B6C9C-F1FA-4C00-9FD9-0C1CF4821F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49173" name="AutoShape 21">
                <a:extLst>
                  <a:ext uri="{FF2B5EF4-FFF2-40B4-BE49-F238E27FC236}">
                    <a16:creationId xmlns:a16="http://schemas.microsoft.com/office/drawing/2014/main" id="{EEFC5770-2911-4D7C-8BD9-C31F7FB1D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4" name="AutoShape 22">
                <a:extLst>
                  <a:ext uri="{FF2B5EF4-FFF2-40B4-BE49-F238E27FC236}">
                    <a16:creationId xmlns:a16="http://schemas.microsoft.com/office/drawing/2014/main" id="{6318477C-0CEE-422B-ACF7-CCC289E26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5715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175" name="Group 23">
              <a:extLst>
                <a:ext uri="{FF2B5EF4-FFF2-40B4-BE49-F238E27FC236}">
                  <a16:creationId xmlns:a16="http://schemas.microsoft.com/office/drawing/2014/main" id="{FD1BDED4-A20B-405F-B25F-597B8ACC3F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139"/>
              <a:ext cx="1883" cy="522"/>
              <a:chOff x="1124" y="1139"/>
              <a:chExt cx="1883" cy="522"/>
            </a:xfrm>
          </p:grpSpPr>
          <p:sp>
            <p:nvSpPr>
              <p:cNvPr id="49176" name="AutoShape 24">
                <a:extLst>
                  <a:ext uri="{FF2B5EF4-FFF2-40B4-BE49-F238E27FC236}">
                    <a16:creationId xmlns:a16="http://schemas.microsoft.com/office/drawing/2014/main" id="{EEC1F513-CA4D-44AD-A009-751894DD8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139"/>
                <a:ext cx="1747" cy="52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7" name="AutoShape 25">
                <a:extLst>
                  <a:ext uri="{FF2B5EF4-FFF2-40B4-BE49-F238E27FC236}">
                    <a16:creationId xmlns:a16="http://schemas.microsoft.com/office/drawing/2014/main" id="{951B4AA4-BC3D-4F0A-B741-D324A0826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8" y="1310"/>
                <a:ext cx="113" cy="18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9178" name="Text Box 26">
            <a:extLst>
              <a:ext uri="{FF2B5EF4-FFF2-40B4-BE49-F238E27FC236}">
                <a16:creationId xmlns:a16="http://schemas.microsoft.com/office/drawing/2014/main" id="{CAF43776-89CB-43E8-846E-24E633D19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00" y="2852738"/>
            <a:ext cx="165576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昨年のクレーム件数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0174D59A-24BF-4D3D-B252-5BC41A37A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38" y="3249613"/>
            <a:ext cx="41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件</a:t>
            </a:r>
          </a:p>
        </p:txBody>
      </p:sp>
      <p:sp>
        <p:nvSpPr>
          <p:cNvPr id="49180" name="Text Box 28">
            <a:extLst>
              <a:ext uri="{FF2B5EF4-FFF2-40B4-BE49-F238E27FC236}">
                <a16:creationId xmlns:a16="http://schemas.microsoft.com/office/drawing/2014/main" id="{ED08EF55-AE8A-49AE-807C-A159CF4F0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087688"/>
            <a:ext cx="1217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4000" b="1">
                <a:latin typeface="メイリオ" panose="020B0604030504040204" pitchFamily="50" charset="-128"/>
                <a:ea typeface="メイリオ" panose="020B0604030504040204" pitchFamily="50" charset="-128"/>
              </a:rPr>
              <a:t>210</a:t>
            </a:r>
          </a:p>
        </p:txBody>
      </p:sp>
      <p:grpSp>
        <p:nvGrpSpPr>
          <p:cNvPr id="49184" name="Group 32">
            <a:extLst>
              <a:ext uri="{FF2B5EF4-FFF2-40B4-BE49-F238E27FC236}">
                <a16:creationId xmlns:a16="http://schemas.microsoft.com/office/drawing/2014/main" id="{6168FA44-CC5F-4E92-8C02-958315EB88A0}"/>
              </a:ext>
            </a:extLst>
          </p:cNvPr>
          <p:cNvGrpSpPr>
            <a:grpSpLocks/>
          </p:cNvGrpSpPr>
          <p:nvPr/>
        </p:nvGrpSpPr>
        <p:grpSpPr bwMode="auto">
          <a:xfrm>
            <a:off x="1497013" y="2024063"/>
            <a:ext cx="576262" cy="576262"/>
            <a:chOff x="4299" y="3249"/>
            <a:chExt cx="499" cy="499"/>
          </a:xfrm>
        </p:grpSpPr>
        <p:sp>
          <p:nvSpPr>
            <p:cNvPr id="49185" name="Oval 33">
              <a:extLst>
                <a:ext uri="{FF2B5EF4-FFF2-40B4-BE49-F238E27FC236}">
                  <a16:creationId xmlns:a16="http://schemas.microsoft.com/office/drawing/2014/main" id="{06C1D1EB-56D0-45B8-8E6C-0BCF41155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249"/>
              <a:ext cx="499" cy="499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186" name="Group 34">
              <a:extLst>
                <a:ext uri="{FF2B5EF4-FFF2-40B4-BE49-F238E27FC236}">
                  <a16:creationId xmlns:a16="http://schemas.microsoft.com/office/drawing/2014/main" id="{20C6B796-5F1D-4D3C-991D-D7F38A3C35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7" y="3430"/>
              <a:ext cx="363" cy="242"/>
              <a:chOff x="4458" y="3974"/>
              <a:chExt cx="409" cy="273"/>
            </a:xfrm>
          </p:grpSpPr>
          <p:sp>
            <p:nvSpPr>
              <p:cNvPr id="49187" name="AutoShape 35">
                <a:extLst>
                  <a:ext uri="{FF2B5EF4-FFF2-40B4-BE49-F238E27FC236}">
                    <a16:creationId xmlns:a16="http://schemas.microsoft.com/office/drawing/2014/main" id="{01F48BFA-7247-4031-86F1-F36F50476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8" y="3974"/>
                <a:ext cx="182" cy="182"/>
              </a:xfrm>
              <a:custGeom>
                <a:avLst/>
                <a:gdLst>
                  <a:gd name="G0" fmla="+- 7833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33"/>
                  <a:gd name="G18" fmla="*/ 7833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833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833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483 w 21600"/>
                  <a:gd name="T15" fmla="*/ 10800 h 21600"/>
                  <a:gd name="T16" fmla="*/ 10800 w 21600"/>
                  <a:gd name="T17" fmla="*/ 2967 h 21600"/>
                  <a:gd name="T18" fmla="*/ 20117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67" y="10800"/>
                    </a:moveTo>
                    <a:cubicBezTo>
                      <a:pt x="2967" y="6473"/>
                      <a:pt x="6473" y="2967"/>
                      <a:pt x="10800" y="2967"/>
                    </a:cubicBezTo>
                    <a:cubicBezTo>
                      <a:pt x="15126" y="2967"/>
                      <a:pt x="18633" y="6473"/>
                      <a:pt x="18633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88" name="AutoShape 36">
                <a:extLst>
                  <a:ext uri="{FF2B5EF4-FFF2-40B4-BE49-F238E27FC236}">
                    <a16:creationId xmlns:a16="http://schemas.microsoft.com/office/drawing/2014/main" id="{A97BFA54-C0D2-44D2-9F53-686DE783A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5" y="3974"/>
                <a:ext cx="182" cy="182"/>
              </a:xfrm>
              <a:custGeom>
                <a:avLst/>
                <a:gdLst>
                  <a:gd name="G0" fmla="+- 7833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33"/>
                  <a:gd name="G18" fmla="*/ 7833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833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833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483 w 21600"/>
                  <a:gd name="T15" fmla="*/ 10800 h 21600"/>
                  <a:gd name="T16" fmla="*/ 10800 w 21600"/>
                  <a:gd name="T17" fmla="*/ 2967 h 21600"/>
                  <a:gd name="T18" fmla="*/ 20117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67" y="10800"/>
                    </a:moveTo>
                    <a:cubicBezTo>
                      <a:pt x="2967" y="6473"/>
                      <a:pt x="6473" y="2967"/>
                      <a:pt x="10800" y="2967"/>
                    </a:cubicBezTo>
                    <a:cubicBezTo>
                      <a:pt x="15126" y="2967"/>
                      <a:pt x="18633" y="6473"/>
                      <a:pt x="18633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89" name="AutoShape 37">
                <a:extLst>
                  <a:ext uri="{FF2B5EF4-FFF2-40B4-BE49-F238E27FC236}">
                    <a16:creationId xmlns:a16="http://schemas.microsoft.com/office/drawing/2014/main" id="{683B163D-0A5E-4646-BE59-3A28D062C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2" y="4065"/>
                <a:ext cx="182" cy="182"/>
              </a:xfrm>
              <a:custGeom>
                <a:avLst/>
                <a:gdLst>
                  <a:gd name="G0" fmla="+- 7833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33"/>
                  <a:gd name="G18" fmla="*/ 7833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833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833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483 w 21600"/>
                  <a:gd name="T15" fmla="*/ 10800 h 21600"/>
                  <a:gd name="T16" fmla="*/ 10800 w 21600"/>
                  <a:gd name="T17" fmla="*/ 2967 h 21600"/>
                  <a:gd name="T18" fmla="*/ 20117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67" y="10800"/>
                    </a:moveTo>
                    <a:cubicBezTo>
                      <a:pt x="2967" y="6473"/>
                      <a:pt x="6473" y="2967"/>
                      <a:pt x="10800" y="2967"/>
                    </a:cubicBezTo>
                    <a:cubicBezTo>
                      <a:pt x="15126" y="2967"/>
                      <a:pt x="18633" y="6473"/>
                      <a:pt x="18633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9190" name="Group 38">
            <a:extLst>
              <a:ext uri="{FF2B5EF4-FFF2-40B4-BE49-F238E27FC236}">
                <a16:creationId xmlns:a16="http://schemas.microsoft.com/office/drawing/2014/main" id="{AD1DE6CF-5D78-4DEA-B8EF-75AED248A83C}"/>
              </a:ext>
            </a:extLst>
          </p:cNvPr>
          <p:cNvGrpSpPr>
            <a:grpSpLocks/>
          </p:cNvGrpSpPr>
          <p:nvPr/>
        </p:nvGrpSpPr>
        <p:grpSpPr bwMode="auto">
          <a:xfrm>
            <a:off x="1495425" y="2924175"/>
            <a:ext cx="576263" cy="576263"/>
            <a:chOff x="4866" y="3249"/>
            <a:chExt cx="499" cy="499"/>
          </a:xfrm>
        </p:grpSpPr>
        <p:sp>
          <p:nvSpPr>
            <p:cNvPr id="49191" name="Oval 39">
              <a:extLst>
                <a:ext uri="{FF2B5EF4-FFF2-40B4-BE49-F238E27FC236}">
                  <a16:creationId xmlns:a16="http://schemas.microsoft.com/office/drawing/2014/main" id="{2445AF8A-9268-44E2-98F1-4BFFC96D1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" y="3249"/>
              <a:ext cx="499" cy="49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192" name="Group 40">
              <a:extLst>
                <a:ext uri="{FF2B5EF4-FFF2-40B4-BE49-F238E27FC236}">
                  <a16:creationId xmlns:a16="http://schemas.microsoft.com/office/drawing/2014/main" id="{75121BA7-DC90-4C82-AA63-84AE63BC63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3430"/>
              <a:ext cx="363" cy="213"/>
              <a:chOff x="5048" y="3974"/>
              <a:chExt cx="386" cy="227"/>
            </a:xfrm>
          </p:grpSpPr>
          <p:sp>
            <p:nvSpPr>
              <p:cNvPr id="49193" name="Rectangle 41">
                <a:extLst>
                  <a:ext uri="{FF2B5EF4-FFF2-40B4-BE49-F238E27FC236}">
                    <a16:creationId xmlns:a16="http://schemas.microsoft.com/office/drawing/2014/main" id="{2C6F3C56-A1EE-440C-BA3F-72275095C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5048" y="3974"/>
                <a:ext cx="159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94" name="Rectangle 42">
                <a:extLst>
                  <a:ext uri="{FF2B5EF4-FFF2-40B4-BE49-F238E27FC236}">
                    <a16:creationId xmlns:a16="http://schemas.microsoft.com/office/drawing/2014/main" id="{9A0551B2-B42B-43D9-97FB-1A99D6A47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5275" y="3974"/>
                <a:ext cx="159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95" name="Oval 43">
                <a:extLst>
                  <a:ext uri="{FF2B5EF4-FFF2-40B4-BE49-F238E27FC236}">
                    <a16:creationId xmlns:a16="http://schemas.microsoft.com/office/drawing/2014/main" id="{F5ECA63B-144E-4795-BFD4-A0E60A6E2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3" y="4042"/>
                <a:ext cx="68" cy="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96" name="Oval 44">
                <a:extLst>
                  <a:ext uri="{FF2B5EF4-FFF2-40B4-BE49-F238E27FC236}">
                    <a16:creationId xmlns:a16="http://schemas.microsoft.com/office/drawing/2014/main" id="{D940296B-B627-4CFA-9C4F-8D285C735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0" y="4042"/>
                <a:ext cx="68" cy="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97" name="AutoShape 45">
                <a:extLst>
                  <a:ext uri="{FF2B5EF4-FFF2-40B4-BE49-F238E27FC236}">
                    <a16:creationId xmlns:a16="http://schemas.microsoft.com/office/drawing/2014/main" id="{89C088D2-0DA9-4797-84EB-BE5C2F80E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7" y="4133"/>
                <a:ext cx="90" cy="68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DD7BF78D-6EB8-4E37-9681-CBE9E9DC6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8ED71582-CC79-4F8F-8A64-2F6DA3D8EA8D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939277083"/>
              </p:ext>
            </p:extLst>
          </p:nvPr>
        </p:nvGraphicFramePr>
        <p:xfrm>
          <a:off x="393700" y="1355725"/>
          <a:ext cx="8972550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748" name="Text Box 4">
            <a:extLst>
              <a:ext uri="{FF2B5EF4-FFF2-40B4-BE49-F238E27FC236}">
                <a16:creationId xmlns:a16="http://schemas.microsoft.com/office/drawing/2014/main" id="{CBDF51D1-4868-44EC-A557-022531D4D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過去５年の売上実績</a:t>
            </a:r>
          </a:p>
        </p:txBody>
      </p:sp>
      <p:sp>
        <p:nvSpPr>
          <p:cNvPr id="31749" name="Text Box 5">
            <a:extLst>
              <a:ext uri="{FF2B5EF4-FFF2-40B4-BE49-F238E27FC236}">
                <a16:creationId xmlns:a16="http://schemas.microsoft.com/office/drawing/2014/main" id="{03A0EEA6-2C44-4334-9E86-8151627FD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2475" y="5984875"/>
            <a:ext cx="79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（年度）</a:t>
            </a:r>
          </a:p>
        </p:txBody>
      </p:sp>
      <p:sp>
        <p:nvSpPr>
          <p:cNvPr id="31750" name="Text Box 6">
            <a:extLst>
              <a:ext uri="{FF2B5EF4-FFF2-40B4-BE49-F238E27FC236}">
                <a16:creationId xmlns:a16="http://schemas.microsoft.com/office/drawing/2014/main" id="{9035B53F-99C6-4AE0-B843-BF2860ECF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5745163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（億円）</a:t>
            </a:r>
          </a:p>
        </p:txBody>
      </p:sp>
      <p:sp>
        <p:nvSpPr>
          <p:cNvPr id="7" name="星: 10 pt 6">
            <a:extLst>
              <a:ext uri="{FF2B5EF4-FFF2-40B4-BE49-F238E27FC236}">
                <a16:creationId xmlns:a16="http://schemas.microsoft.com/office/drawing/2014/main" id="{2E1A6F0B-800E-444F-AE00-1A25821018D4}"/>
              </a:ext>
            </a:extLst>
          </p:cNvPr>
          <p:cNvSpPr/>
          <p:nvPr/>
        </p:nvSpPr>
        <p:spPr>
          <a:xfrm>
            <a:off x="7437276" y="2178558"/>
            <a:ext cx="1102875" cy="710381"/>
          </a:xfrm>
          <a:prstGeom prst="star10">
            <a:avLst>
              <a:gd name="adj" fmla="val 38176"/>
              <a:gd name="hf" fmla="val 1051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b="1" dirty="0">
                <a:latin typeface="+mj-ea"/>
                <a:ea typeface="+mj-ea"/>
              </a:rPr>
              <a:t>予測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3E249BF-4391-408C-B61A-24A244394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3BF4A3E4-1469-4538-99F8-257C802E2D75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173884176"/>
              </p:ext>
            </p:extLst>
          </p:nvPr>
        </p:nvGraphicFramePr>
        <p:xfrm>
          <a:off x="393700" y="1355725"/>
          <a:ext cx="8972550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6" name="Text Box 4">
            <a:extLst>
              <a:ext uri="{FF2B5EF4-FFF2-40B4-BE49-F238E27FC236}">
                <a16:creationId xmlns:a16="http://schemas.microsoft.com/office/drawing/2014/main" id="{EE56801F-ACA4-405B-AE39-641D7679B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過去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年の売上実績</a:t>
            </a:r>
          </a:p>
        </p:txBody>
      </p:sp>
      <p:sp>
        <p:nvSpPr>
          <p:cNvPr id="33797" name="Text Box 5">
            <a:extLst>
              <a:ext uri="{FF2B5EF4-FFF2-40B4-BE49-F238E27FC236}">
                <a16:creationId xmlns:a16="http://schemas.microsoft.com/office/drawing/2014/main" id="{E1CC38CA-77BD-4024-B097-0AC86D5AF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2475" y="5984875"/>
            <a:ext cx="79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（年度）</a:t>
            </a: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id="{F59B4DEC-86D1-4E6B-B8F1-582E67068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5745163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（億円）</a:t>
            </a:r>
          </a:p>
        </p:txBody>
      </p:sp>
      <p:sp>
        <p:nvSpPr>
          <p:cNvPr id="3" name="星: 10 pt 2">
            <a:extLst>
              <a:ext uri="{FF2B5EF4-FFF2-40B4-BE49-F238E27FC236}">
                <a16:creationId xmlns:a16="http://schemas.microsoft.com/office/drawing/2014/main" id="{4E3D0CAA-C821-4DDE-B880-D8679E3741AE}"/>
              </a:ext>
            </a:extLst>
          </p:cNvPr>
          <p:cNvSpPr/>
          <p:nvPr/>
        </p:nvSpPr>
        <p:spPr>
          <a:xfrm>
            <a:off x="7665645" y="2178559"/>
            <a:ext cx="874506" cy="592670"/>
          </a:xfrm>
          <a:prstGeom prst="star10">
            <a:avLst>
              <a:gd name="adj" fmla="val 38176"/>
              <a:gd name="hf" fmla="val 1051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b="1" dirty="0">
                <a:latin typeface="+mj-ea"/>
                <a:ea typeface="+mj-ea"/>
              </a:rPr>
              <a:t>予測</a:t>
            </a:r>
            <a:endParaRPr kumimoji="1" lang="ja-JP" altLang="en-US" sz="1400" b="1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68E987E-E217-4ADC-87BB-D2FE8C454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EB576A81-1C47-4499-866A-86EA17910BF1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933571389"/>
              </p:ext>
            </p:extLst>
          </p:nvPr>
        </p:nvGraphicFramePr>
        <p:xfrm>
          <a:off x="393700" y="1355725"/>
          <a:ext cx="8972550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20" name="Text Box 4">
            <a:extLst>
              <a:ext uri="{FF2B5EF4-FFF2-40B4-BE49-F238E27FC236}">
                <a16:creationId xmlns:a16="http://schemas.microsoft.com/office/drawing/2014/main" id="{265C2DD0-E45E-4197-8026-460A848D2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過去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年の売上実績</a:t>
            </a:r>
          </a:p>
        </p:txBody>
      </p:sp>
      <p:sp>
        <p:nvSpPr>
          <p:cNvPr id="34821" name="Text Box 5">
            <a:extLst>
              <a:ext uri="{FF2B5EF4-FFF2-40B4-BE49-F238E27FC236}">
                <a16:creationId xmlns:a16="http://schemas.microsoft.com/office/drawing/2014/main" id="{03BFCC84-0D81-4D97-A9CB-432CD6FE1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1400" y="6021388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（年度）</a:t>
            </a:r>
          </a:p>
        </p:txBody>
      </p:sp>
      <p:sp>
        <p:nvSpPr>
          <p:cNvPr id="34822" name="Text Box 6">
            <a:extLst>
              <a:ext uri="{FF2B5EF4-FFF2-40B4-BE49-F238E27FC236}">
                <a16:creationId xmlns:a16="http://schemas.microsoft.com/office/drawing/2014/main" id="{B618A448-08A7-4549-8277-5FF9E74E6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5745163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（億円）</a:t>
            </a:r>
          </a:p>
        </p:txBody>
      </p:sp>
      <p:sp>
        <p:nvSpPr>
          <p:cNvPr id="7" name="星: 10 pt 6">
            <a:extLst>
              <a:ext uri="{FF2B5EF4-FFF2-40B4-BE49-F238E27FC236}">
                <a16:creationId xmlns:a16="http://schemas.microsoft.com/office/drawing/2014/main" id="{712AF5DD-AE0B-4C80-8145-86401F83AD62}"/>
              </a:ext>
            </a:extLst>
          </p:cNvPr>
          <p:cNvSpPr/>
          <p:nvPr/>
        </p:nvSpPr>
        <p:spPr>
          <a:xfrm>
            <a:off x="7977336" y="2132856"/>
            <a:ext cx="598460" cy="343282"/>
          </a:xfrm>
          <a:prstGeom prst="star10">
            <a:avLst>
              <a:gd name="adj" fmla="val 38176"/>
              <a:gd name="hf" fmla="val 1051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100" b="1" dirty="0">
                <a:latin typeface="+mj-ea"/>
                <a:ea typeface="+mj-ea"/>
              </a:rPr>
              <a:t>予測</a:t>
            </a:r>
            <a:endParaRPr kumimoji="1" lang="ja-JP" altLang="en-US" sz="1100" b="1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BAFE8417-06BA-4E86-A383-682D6D324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4A4EDC02-F508-4268-A0A3-1D08593D26B2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246963591"/>
              </p:ext>
            </p:extLst>
          </p:nvPr>
        </p:nvGraphicFramePr>
        <p:xfrm>
          <a:off x="393700" y="1355725"/>
          <a:ext cx="8972550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772" name="Text Box 4">
            <a:extLst>
              <a:ext uri="{FF2B5EF4-FFF2-40B4-BE49-F238E27FC236}">
                <a16:creationId xmlns:a16="http://schemas.microsoft.com/office/drawing/2014/main" id="{174BF401-6E90-46DE-8E80-3A2A4BB02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過去５年の売上実績</a:t>
            </a:r>
          </a:p>
        </p:txBody>
      </p:sp>
      <p:sp>
        <p:nvSpPr>
          <p:cNvPr id="32773" name="Text Box 5">
            <a:extLst>
              <a:ext uri="{FF2B5EF4-FFF2-40B4-BE49-F238E27FC236}">
                <a16:creationId xmlns:a16="http://schemas.microsoft.com/office/drawing/2014/main" id="{61B9D580-5A03-4381-AD73-EF066BC40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2475" y="5984875"/>
            <a:ext cx="79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（年度）</a:t>
            </a:r>
          </a:p>
        </p:txBody>
      </p:sp>
      <p:sp>
        <p:nvSpPr>
          <p:cNvPr id="32774" name="Text Box 6">
            <a:extLst>
              <a:ext uri="{FF2B5EF4-FFF2-40B4-BE49-F238E27FC236}">
                <a16:creationId xmlns:a16="http://schemas.microsoft.com/office/drawing/2014/main" id="{19358292-24A5-4FB0-ACE1-6B4C71858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5745163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（億円）</a:t>
            </a:r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80985309-B33B-476E-9B82-9D9288832314}"/>
              </a:ext>
            </a:extLst>
          </p:cNvPr>
          <p:cNvSpPr/>
          <p:nvPr/>
        </p:nvSpPr>
        <p:spPr>
          <a:xfrm rot="1800000">
            <a:off x="6682138" y="1828859"/>
            <a:ext cx="792088" cy="648072"/>
          </a:xfrm>
          <a:prstGeom prst="rightArrow">
            <a:avLst>
              <a:gd name="adj1" fmla="val 68635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予測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C13B168A-C253-45A8-B501-9C188781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tint val="41176"/>
                  <a:invGamma/>
                </a:srgbClr>
              </a:gs>
              <a:gs pos="100000">
                <a:srgbClr val="66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6E628DA8-18F4-41BF-90A8-12ED1E504111}"/>
              </a:ext>
            </a:extLst>
          </p:cNvPr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536684509"/>
              </p:ext>
            </p:extLst>
          </p:nvPr>
        </p:nvGraphicFramePr>
        <p:xfrm>
          <a:off x="393700" y="1355725"/>
          <a:ext cx="8972550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24" name="Text Box 4">
            <a:extLst>
              <a:ext uri="{FF2B5EF4-FFF2-40B4-BE49-F238E27FC236}">
                <a16:creationId xmlns:a16="http://schemas.microsoft.com/office/drawing/2014/main" id="{D9F15A71-8041-490A-A03A-895B24D97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027113"/>
            <a:ext cx="8858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過去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年の売上実績</a:t>
            </a:r>
          </a:p>
        </p:txBody>
      </p:sp>
      <p:sp>
        <p:nvSpPr>
          <p:cNvPr id="30725" name="Text Box 5">
            <a:extLst>
              <a:ext uri="{FF2B5EF4-FFF2-40B4-BE49-F238E27FC236}">
                <a16:creationId xmlns:a16="http://schemas.microsoft.com/office/drawing/2014/main" id="{4A2B4B12-B9E6-4C3B-8D0C-66E2DA965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2475" y="5984875"/>
            <a:ext cx="79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（年度）</a:t>
            </a:r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60AA0DCB-5119-449D-B582-81DCA8D99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5745163"/>
            <a:ext cx="79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anose="020B0604030504040204" pitchFamily="50" charset="-128"/>
              </a:rPr>
              <a:t>（億円）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4B8BECA6-AD75-4428-AC02-F1630B3FB83F}"/>
              </a:ext>
            </a:extLst>
          </p:cNvPr>
          <p:cNvSpPr/>
          <p:nvPr/>
        </p:nvSpPr>
        <p:spPr>
          <a:xfrm rot="1800000">
            <a:off x="6970170" y="1679389"/>
            <a:ext cx="792088" cy="648072"/>
          </a:xfrm>
          <a:prstGeom prst="rightArrow">
            <a:avLst>
              <a:gd name="adj1" fmla="val 68635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latin typeface="+mj-ea"/>
                <a:ea typeface="+mj-ea"/>
              </a:rPr>
              <a:t>予測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164</Words>
  <Application>Microsoft Office PowerPoint</Application>
  <PresentationFormat>A4 210 x 297 mm</PresentationFormat>
  <Paragraphs>52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pptxb65_棒グラフのサンプルテンプレート</dc:title>
  <dc:subject>pptxb65_棒グラフのサンプルテンプレート</dc:subject>
  <dc:creator>でじけろお</dc:creator>
  <cp:revision>2</cp:revision>
  <dcterms:created xsi:type="dcterms:W3CDTF">2010-10-12T01:13:58Z</dcterms:created>
  <dcterms:modified xsi:type="dcterms:W3CDTF">2019-10-10T02:48:57Z</dcterms:modified>
  <cp:version>2</cp:version>
</cp:coreProperties>
</file>